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1837" r:id="rId3"/>
    <p:sldId id="1838" r:id="rId4"/>
    <p:sldId id="277" r:id="rId5"/>
    <p:sldId id="1839" r:id="rId6"/>
    <p:sldId id="1590" r:id="rId7"/>
    <p:sldId id="1566" r:id="rId8"/>
    <p:sldId id="1569" r:id="rId9"/>
    <p:sldId id="1592" r:id="rId10"/>
    <p:sldId id="1790" r:id="rId11"/>
    <p:sldId id="1798" r:id="rId12"/>
    <p:sldId id="1802" r:id="rId13"/>
    <p:sldId id="1840" r:id="rId14"/>
    <p:sldId id="1841" r:id="rId15"/>
    <p:sldId id="1842" r:id="rId16"/>
    <p:sldId id="294" r:id="rId17"/>
    <p:sldId id="295" r:id="rId18"/>
    <p:sldId id="296" r:id="rId19"/>
    <p:sldId id="1580" r:id="rId20"/>
    <p:sldId id="1570" r:id="rId21"/>
    <p:sldId id="1571" r:id="rId22"/>
    <p:sldId id="1572" r:id="rId23"/>
    <p:sldId id="1663" r:id="rId24"/>
    <p:sldId id="1667" r:id="rId25"/>
    <p:sldId id="1680" r:id="rId26"/>
    <p:sldId id="1682" r:id="rId27"/>
    <p:sldId id="1684" r:id="rId28"/>
    <p:sldId id="1687" r:id="rId29"/>
    <p:sldId id="1834" r:id="rId30"/>
    <p:sldId id="1835" r:id="rId31"/>
    <p:sldId id="1836" r:id="rId32"/>
    <p:sldId id="1820" r:id="rId33"/>
    <p:sldId id="1821" r:id="rId34"/>
    <p:sldId id="1825" r:id="rId35"/>
    <p:sldId id="1826" r:id="rId36"/>
    <p:sldId id="1827" r:id="rId37"/>
    <p:sldId id="1828" r:id="rId38"/>
    <p:sldId id="1829" r:id="rId39"/>
    <p:sldId id="1843" r:id="rId40"/>
    <p:sldId id="1832" r:id="rId41"/>
    <p:sldId id="1844" r:id="rId42"/>
    <p:sldId id="292" r:id="rId43"/>
    <p:sldId id="1845" r:id="rId44"/>
    <p:sldId id="1846" r:id="rId45"/>
    <p:sldId id="293" r:id="rId46"/>
    <p:sldId id="1847" r:id="rId47"/>
    <p:sldId id="1848" r:id="rId48"/>
    <p:sldId id="1849" r:id="rId49"/>
    <p:sldId id="1850" r:id="rId50"/>
    <p:sldId id="297" r:id="rId51"/>
    <p:sldId id="298" r:id="rId52"/>
    <p:sldId id="299" r:id="rId53"/>
    <p:sldId id="300" r:id="rId54"/>
    <p:sldId id="301" r:id="rId55"/>
    <p:sldId id="302" r:id="rId56"/>
    <p:sldId id="303" r:id="rId57"/>
    <p:sldId id="304" r:id="rId58"/>
    <p:sldId id="305" r:id="rId59"/>
    <p:sldId id="306" r:id="rId60"/>
    <p:sldId id="307" r:id="rId61"/>
    <p:sldId id="326"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4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45"/>
    <p:restoredTop sz="94014"/>
  </p:normalViewPr>
  <p:slideViewPr>
    <p:cSldViewPr snapToGrid="0" snapToObjects="1">
      <p:cViewPr varScale="1">
        <p:scale>
          <a:sx n="107" d="100"/>
          <a:sy n="107" d="100"/>
        </p:scale>
        <p:origin x="16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2E3A838E-4012-204B-961D-E7B567FCFA38}" type="datetimeFigureOut">
              <a:rPr lang="en-US" smtClean="0"/>
              <a:t>10/10/19</a:t>
            </a:fld>
            <a:endParaRPr lang="en-US"/>
          </a:p>
        </p:txBody>
      </p:sp>
      <p:sp>
        <p:nvSpPr>
          <p:cNvPr id="4" name="Slide Image Placeholder 3"/>
          <p:cNvSpPr>
            <a:spLocks noGrp="1" noRot="1" noChangeAspect="1"/>
          </p:cNvSpPr>
          <p:nvPr>
            <p:ph type="sldImg" idx="2"/>
          </p:nvPr>
        </p:nvSpPr>
        <p:spPr>
          <a:xfrm>
            <a:off x="1624013" y="1257300"/>
            <a:ext cx="4524375"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CE0C4847-8EE4-4445-9ED2-7AD02F6AB14D}" type="slidenum">
              <a:rPr lang="en-US" smtClean="0"/>
              <a:t>‹#›</a:t>
            </a:fld>
            <a:endParaRPr lang="en-US"/>
          </a:p>
        </p:txBody>
      </p:sp>
    </p:spTree>
    <p:extLst>
      <p:ext uri="{BB962C8B-B14F-4D97-AF65-F5344CB8AC3E}">
        <p14:creationId xmlns:p14="http://schemas.microsoft.com/office/powerpoint/2010/main" val="309525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2A9AFF-0CCE-4DD3-A410-5DC13B90F5F4}" type="slidenum">
              <a:rPr lang="en-US"/>
              <a:pPr/>
              <a:t>32</a:t>
            </a:fld>
            <a:endParaRPr lang="en-US"/>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753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5186B3-75FB-4CA8-A0E9-41AAE84E7D02}" type="slidenum">
              <a:rPr lang="en-US"/>
              <a:pPr/>
              <a:t>33</a:t>
            </a:fld>
            <a:endParaRPr 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752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942ACB-6D3A-41BB-B5B8-C980144C84E1}" type="slidenum">
              <a:rPr lang="en-US"/>
              <a:pPr/>
              <a:t>34</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98232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A9DD76-A61B-400A-AF50-2064873038A5}" type="slidenum">
              <a:rPr lang="en-US"/>
              <a:pPr/>
              <a:t>36</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569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89FF08-9848-4C1E-B95F-2B3C79867F4F}" type="slidenum">
              <a:rPr lang="en-US"/>
              <a:pPr/>
              <a:t>37</a:t>
            </a:fld>
            <a:endParaRPr lang="en-US"/>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4211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5DDD8A-DA9D-4F2E-9213-D98D2108D66B}" type="slidenum">
              <a:rPr lang="en-US"/>
              <a:pPr/>
              <a:t>38</a:t>
            </a:fld>
            <a:endParaRPr lang="en-US"/>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64772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5DDD8A-DA9D-4F2E-9213-D98D2108D66B}" type="slidenum">
              <a:rPr lang="en-US"/>
              <a:pPr/>
              <a:t>39</a:t>
            </a:fld>
            <a:endParaRPr lang="en-US"/>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0259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D9F8AF-BC8F-4BC6-A473-F5F49148FEC1}" type="slidenum">
              <a:rPr lang="en-US"/>
              <a:pPr/>
              <a:t>40</a:t>
            </a:fld>
            <a:endParaRPr lang="en-US"/>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68822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7" name="Picture 36"/>
          <p:cNvPicPr/>
          <p:nvPr/>
        </p:nvPicPr>
        <p:blipFill>
          <a:blip r:embed="rId2"/>
          <a:stretch/>
        </p:blipFill>
        <p:spPr>
          <a:xfrm>
            <a:off x="2291040" y="1768680"/>
            <a:ext cx="5497200" cy="4384440"/>
          </a:xfrm>
          <a:prstGeom prst="rect">
            <a:avLst/>
          </a:prstGeom>
          <a:ln>
            <a:noFill/>
          </a:ln>
        </p:spPr>
      </p:pic>
      <p:pic>
        <p:nvPicPr>
          <p:cNvPr id="38" name="Picture 37"/>
          <p:cNvPicPr/>
          <p:nvPr/>
        </p:nvPicPr>
        <p:blipFill>
          <a:blip r:embed="rId2"/>
          <a:stretch/>
        </p:blipFill>
        <p:spPr>
          <a:xfrm>
            <a:off x="2291040" y="1768680"/>
            <a:ext cx="5497200" cy="43844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4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6" name="PlaceHolder 2"/>
          <p:cNvSpPr>
            <a:spLocks noGrp="1"/>
          </p:cNvSpPr>
          <p:nvPr>
            <p:ph type="body"/>
          </p:nvPr>
        </p:nvSpPr>
        <p:spPr>
          <a:xfrm>
            <a:off x="504000" y="1769040"/>
            <a:ext cx="9071640" cy="4384440"/>
          </a:xfrm>
          <a:prstGeom prst="rect">
            <a:avLst/>
          </a:prstGeom>
        </p:spPr>
        <p:txBody>
          <a:bodyPr lIns="0" tIns="0" rIns="0" bIns="0"/>
          <a:lstStyle/>
          <a:p>
            <a:pPr marL="432000" indent="-324000">
              <a:spcAft>
                <a:spcPts val="1414"/>
              </a:spcAft>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spcAft>
                <a:spcPts val="1134"/>
              </a:spcAft>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spcAft>
                <a:spcPts val="850"/>
              </a:spcAft>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spcAft>
                <a:spcPts val="567"/>
              </a:spcAft>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spcAft>
                <a:spcPts val="283"/>
              </a:spcAft>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spcAft>
                <a:spcPts val="283"/>
              </a:spcAft>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spcAft>
                <a:spcPts val="283"/>
              </a:spcAft>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
        <p:nvSpPr>
          <p:cNvPr id="2" name="PlaceHolder 3"/>
          <p:cNvSpPr>
            <a:spLocks noGrp="1"/>
          </p:cNvSpPr>
          <p:nvPr>
            <p:ph type="dt"/>
          </p:nvPr>
        </p:nvSpPr>
        <p:spPr>
          <a:xfrm>
            <a:off x="504000" y="6887160"/>
            <a:ext cx="2348280" cy="52128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&lt;date/time&gt;</a:t>
            </a:r>
          </a:p>
        </p:txBody>
      </p:sp>
      <p:sp>
        <p:nvSpPr>
          <p:cNvPr id="3" name="PlaceHolder 4"/>
          <p:cNvSpPr>
            <a:spLocks noGrp="1"/>
          </p:cNvSpPr>
          <p:nvPr>
            <p:ph type="ftr"/>
          </p:nvPr>
        </p:nvSpPr>
        <p:spPr>
          <a:xfrm>
            <a:off x="3447360" y="6887160"/>
            <a:ext cx="3195000" cy="521280"/>
          </a:xfrm>
          <a:prstGeom prst="rect">
            <a:avLst/>
          </a:prstGeom>
        </p:spPr>
        <p:txBody>
          <a:bodyPr lIns="0" tIns="0" rIns="0" bIns="0"/>
          <a:lstStyle/>
          <a:p>
            <a:pPr algn="ctr"/>
            <a:r>
              <a:rPr lang="en-US" sz="1400" b="0" strike="noStrike" spc="-1">
                <a:solidFill>
                  <a:srgbClr val="000000"/>
                </a:solidFill>
                <a:uFill>
                  <a:solidFill>
                    <a:srgbClr val="FFFFFF"/>
                  </a:solidFill>
                </a:uFill>
                <a:latin typeface="Times New Roman"/>
              </a:rPr>
              <a:t>&lt;footer&gt;</a:t>
            </a:r>
          </a:p>
        </p:txBody>
      </p:sp>
      <p:sp>
        <p:nvSpPr>
          <p:cNvPr id="4" name="PlaceHolder 5"/>
          <p:cNvSpPr>
            <a:spLocks noGrp="1"/>
          </p:cNvSpPr>
          <p:nvPr>
            <p:ph type="sldNum"/>
          </p:nvPr>
        </p:nvSpPr>
        <p:spPr>
          <a:xfrm>
            <a:off x="7227360" y="6887160"/>
            <a:ext cx="2348280" cy="521280"/>
          </a:xfrm>
          <a:prstGeom prst="rect">
            <a:avLst/>
          </a:prstGeom>
        </p:spPr>
        <p:txBody>
          <a:bodyPr lIns="0" tIns="0" rIns="0" bIns="0"/>
          <a:lstStyle/>
          <a:p>
            <a:pPr algn="r"/>
            <a:fld id="{5127805C-4FE7-4680-81F9-E10A66B77795}"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8.xml.rels><?xml version="1.0" encoding="UTF-8" standalone="yes"?>
<Relationships xmlns="http://schemas.openxmlformats.org/package/2006/relationships"><Relationship Id="rId2" Type="http://schemas.openxmlformats.org/officeDocument/2006/relationships/hyperlink" Target="https://emojipedia.org/see-no-evil-monke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0" y="307080"/>
            <a:ext cx="9071640" cy="2436120"/>
          </a:xfrm>
          <a:prstGeom prst="rect">
            <a:avLst/>
          </a:prstGeom>
          <a:noFill/>
          <a:ln>
            <a:noFill/>
          </a:ln>
        </p:spPr>
        <p:txBody>
          <a:bodyPr lIns="0" tIns="0" rIns="0" bIns="0" anchor="ctr"/>
          <a:lstStyle/>
          <a:p>
            <a:pPr algn="ctr"/>
            <a:r>
              <a:rPr lang="en-US" sz="4800" spc="-1" dirty="0">
                <a:solidFill>
                  <a:srgbClr val="000000"/>
                </a:solidFill>
                <a:uFill>
                  <a:solidFill>
                    <a:srgbClr val="FFFFFF"/>
                  </a:solidFill>
                </a:uFill>
              </a:rPr>
              <a:t>Basic Concepts.</a:t>
            </a:r>
          </a:p>
          <a:p>
            <a:pPr algn="ctr"/>
            <a:r>
              <a:rPr lang="en-US" sz="4800" spc="-1" dirty="0">
                <a:solidFill>
                  <a:srgbClr val="000000"/>
                </a:solidFill>
                <a:uFill>
                  <a:solidFill>
                    <a:srgbClr val="FFFFFF"/>
                  </a:solidFill>
                </a:uFill>
              </a:rPr>
              <a:t>The Naïve Bayes Classifier.</a:t>
            </a:r>
          </a:p>
          <a:p>
            <a:pPr algn="ctr"/>
            <a:r>
              <a:rPr lang="en-US" sz="4800" b="0" strike="noStrike" spc="-1" dirty="0">
                <a:solidFill>
                  <a:srgbClr val="000000"/>
                </a:solidFill>
                <a:uFill>
                  <a:solidFill>
                    <a:srgbClr val="FFFFFF"/>
                  </a:solidFill>
                </a:uFill>
                <a:latin typeface="Arial"/>
              </a:rPr>
              <a:t>Performance metrics.</a:t>
            </a:r>
          </a:p>
        </p:txBody>
      </p:sp>
      <p:sp>
        <p:nvSpPr>
          <p:cNvPr id="4" name="TextShape 2">
            <a:extLst>
              <a:ext uri="{FF2B5EF4-FFF2-40B4-BE49-F238E27FC236}">
                <a16:creationId xmlns:a16="http://schemas.microsoft.com/office/drawing/2014/main" id="{86B6F6E9-3EC9-3340-8203-7E092EF7EE45}"/>
              </a:ext>
            </a:extLst>
          </p:cNvPr>
          <p:cNvSpPr txBox="1"/>
          <p:nvPr/>
        </p:nvSpPr>
        <p:spPr>
          <a:xfrm>
            <a:off x="504360" y="3543120"/>
            <a:ext cx="9071640" cy="3259462"/>
          </a:xfrm>
          <a:prstGeom prst="rect">
            <a:avLst/>
          </a:prstGeom>
          <a:noFill/>
          <a:ln>
            <a:noFill/>
          </a:ln>
        </p:spPr>
        <p:txBody>
          <a:bodyPr lIns="0" tIns="0" rIns="0" bIns="0" anchor="ctr"/>
          <a:lstStyle/>
          <a:p>
            <a:pPr algn="ctr">
              <a:spcBef>
                <a:spcPts val="799"/>
              </a:spcBef>
            </a:pPr>
            <a:r>
              <a:rPr lang="en-US" sz="3200" b="0" strike="noStrike" spc="-1" dirty="0">
                <a:solidFill>
                  <a:srgbClr val="000000"/>
                </a:solidFill>
                <a:uFill>
                  <a:solidFill>
                    <a:srgbClr val="FFFFFF"/>
                  </a:solidFill>
                </a:uFill>
                <a:latin typeface="Arial"/>
              </a:rPr>
              <a:t>Radu Ionescu, Prof. PhD.</a:t>
            </a:r>
          </a:p>
          <a:p>
            <a:pPr algn="ctr">
              <a:spcBef>
                <a:spcPts val="799"/>
              </a:spcBef>
            </a:pPr>
            <a:r>
              <a:rPr lang="en-US" sz="3200" b="0" strike="noStrike" spc="-1" dirty="0">
                <a:solidFill>
                  <a:srgbClr val="000000"/>
                </a:solidFill>
                <a:uFill>
                  <a:solidFill>
                    <a:srgbClr val="FFFFFF"/>
                  </a:solidFill>
                </a:uFill>
                <a:latin typeface="Arial"/>
              </a:rPr>
              <a:t>raducu.ionescu@gmail.com</a:t>
            </a:r>
          </a:p>
          <a:p>
            <a:pPr algn="ctr">
              <a:spcBef>
                <a:spcPts val="799"/>
              </a:spcBef>
            </a:pPr>
            <a:endParaRPr lang="en-US" sz="3200" b="0" strike="noStrike" spc="-1" dirty="0">
              <a:solidFill>
                <a:srgbClr val="000000"/>
              </a:solidFill>
              <a:uFill>
                <a:solidFill>
                  <a:srgbClr val="FFFFFF"/>
                </a:solidFill>
              </a:uFill>
              <a:latin typeface="Arial"/>
            </a:endParaRPr>
          </a:p>
          <a:p>
            <a:pPr algn="ctr">
              <a:spcBef>
                <a:spcPts val="799"/>
              </a:spcBef>
            </a:pPr>
            <a:r>
              <a:rPr lang="en-US" sz="3200" b="0" strike="noStrike" spc="-1" dirty="0">
                <a:solidFill>
                  <a:srgbClr val="000000"/>
                </a:solidFill>
                <a:uFill>
                  <a:solidFill>
                    <a:srgbClr val="FFFFFF"/>
                  </a:solidFill>
                </a:uFill>
                <a:latin typeface="Arial"/>
              </a:rPr>
              <a:t>Faculty of Mathematics and Computer Science</a:t>
            </a:r>
          </a:p>
          <a:p>
            <a:pPr algn="ctr">
              <a:spcBef>
                <a:spcPts val="799"/>
              </a:spcBef>
            </a:pPr>
            <a:r>
              <a:rPr lang="en-US" sz="3200" b="0" strike="noStrike" spc="-1" dirty="0">
                <a:solidFill>
                  <a:srgbClr val="000000"/>
                </a:solidFill>
                <a:uFill>
                  <a:solidFill>
                    <a:srgbClr val="FFFFFF"/>
                  </a:solidFill>
                </a:uFill>
                <a:latin typeface="Arial"/>
              </a:rPr>
              <a:t>University of Bucharest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563480"/>
                <a:ext cx="9071640" cy="5494545"/>
              </a:xfrm>
            </p:spPr>
            <p:txBody>
              <a:bodyPr/>
              <a:lstStyle/>
              <a:p>
                <a:pPr marL="457200" indent="-457200">
                  <a:buFont typeface="Arial" panose="020B0604020202020204" pitchFamily="34" charset="0"/>
                  <a:buChar char="•"/>
                </a:pPr>
                <a:r>
                  <a:rPr lang="en-US" sz="2800" dirty="0"/>
                  <a:t>Generalization error:</a:t>
                </a:r>
              </a:p>
              <a:p>
                <a:pPr marL="457200" indent="-457200">
                  <a:buFont typeface="Arial" panose="020B0604020202020204" pitchFamily="34" charset="0"/>
                  <a:buChar char="•"/>
                </a:pPr>
                <a:endParaRPr lang="en-US" sz="800" dirty="0"/>
              </a:p>
              <a:p>
                <a:pPr/>
                <a14:m>
                  <m:oMathPara xmlns:m="http://schemas.openxmlformats.org/officeDocument/2006/math">
                    <m:oMathParaPr>
                      <m:jc m:val="centerGroup"/>
                    </m:oMathParaPr>
                    <m:oMath xmlns:m="http://schemas.openxmlformats.org/officeDocument/2006/math">
                      <m:r>
                        <a:rPr lang="el-GR" sz="2800" i="1">
                          <a:latin typeface="Cambria Math" panose="02040503050406030204" pitchFamily="18" charset="0"/>
                          <a:ea typeface="Cambria Math" panose="02040503050406030204" pitchFamily="18" charset="0"/>
                        </a:rPr>
                        <m:t>ℇ</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h</m:t>
                          </m:r>
                        </m:e>
                      </m:d>
                      <m:r>
                        <a:rPr lang="ro-RO" sz="2800" b="0" i="1" smtClean="0">
                          <a:latin typeface="Cambria Math" panose="02040503050406030204" pitchFamily="18" charset="0"/>
                        </a:rPr>
                        <m:t>=</m:t>
                      </m:r>
                      <m:nary>
                        <m:naryPr>
                          <m:ctrlPr>
                            <a:rPr lang="ro-RO" sz="2800" b="0" i="1" smtClean="0">
                              <a:latin typeface="Cambria Math" panose="02040503050406030204" pitchFamily="18" charset="0"/>
                            </a:rPr>
                          </m:ctrlPr>
                        </m:naryPr>
                        <m:sub>
                          <m:r>
                            <m:rPr>
                              <m:brk m:alnAt="23"/>
                            </m:rPr>
                            <a:rPr lang="ro-RO" sz="2800" b="0" i="1" smtClean="0">
                              <a:latin typeface="Cambria Math" panose="02040503050406030204" pitchFamily="18" charset="0"/>
                            </a:rPr>
                            <m:t>𝑋</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𝑌</m:t>
                          </m:r>
                        </m:sub>
                        <m:sup/>
                        <m:e>
                          <m:r>
                            <a:rPr lang="ro-RO" sz="2800" b="0" i="1" smtClean="0">
                              <a:latin typeface="Cambria Math" panose="02040503050406030204" pitchFamily="18" charset="0"/>
                              <a:ea typeface="Cambria Math" panose="02040503050406030204" pitchFamily="18" charset="0"/>
                            </a:rPr>
                            <m:t>𝑉</m:t>
                          </m:r>
                          <m:d>
                            <m:dPr>
                              <m:ctrlPr>
                                <a:rPr lang="ro-RO" sz="2800" b="0" i="1" smtClean="0">
                                  <a:latin typeface="Cambria Math" panose="02040503050406030204" pitchFamily="18" charset="0"/>
                                  <a:ea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h</m:t>
                              </m:r>
                              <m:d>
                                <m:dPr>
                                  <m:ctrlPr>
                                    <a:rPr lang="ro-RO" sz="2800" b="0" i="1" smtClean="0">
                                      <a:latin typeface="Cambria Math" panose="02040503050406030204" pitchFamily="18" charset="0"/>
                                      <a:ea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𝑥</m:t>
                                  </m:r>
                                </m:e>
                              </m:d>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𝑦</m:t>
                              </m:r>
                            </m:e>
                          </m:d>
                          <m:r>
                            <a:rPr lang="ro-RO" sz="2800" b="0" i="1" smtClean="0">
                              <a:latin typeface="Cambria Math" panose="02040503050406030204" pitchFamily="18" charset="0"/>
                              <a:ea typeface="Cambria Math" panose="02040503050406030204" pitchFamily="18" charset="0"/>
                            </a:rPr>
                            <m:t>𝜌</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𝑥</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𝑦</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𝑑𝑥𝑑𝑦</m:t>
                          </m:r>
                        </m:e>
                      </m:nary>
                    </m:oMath>
                  </m:oMathPara>
                </a14:m>
                <a:endParaRPr lang="en-US" sz="2800" dirty="0"/>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sz="2800" dirty="0"/>
                  <a:t>The joint probability </a:t>
                </a:r>
                <a14:m>
                  <m:oMath xmlns:m="http://schemas.openxmlformats.org/officeDocument/2006/math">
                    <m:r>
                      <a:rPr lang="ro-RO" sz="2800" i="1">
                        <a:latin typeface="Cambria Math" panose="02040503050406030204" pitchFamily="18" charset="0"/>
                        <a:ea typeface="Cambria Math" panose="02040503050406030204" pitchFamily="18" charset="0"/>
                      </a:rPr>
                      <m:t>𝜌</m:t>
                    </m:r>
                    <m:r>
                      <a:rPr lang="ro-RO" sz="2800" i="1">
                        <a:latin typeface="Cambria Math" panose="02040503050406030204" pitchFamily="18" charset="0"/>
                        <a:ea typeface="Cambria Math" panose="02040503050406030204" pitchFamily="18" charset="0"/>
                      </a:rPr>
                      <m:t>(</m:t>
                    </m:r>
                    <m:r>
                      <a:rPr lang="ro-RO" sz="2800" i="1">
                        <a:latin typeface="Cambria Math" panose="02040503050406030204" pitchFamily="18" charset="0"/>
                        <a:ea typeface="Cambria Math" panose="02040503050406030204" pitchFamily="18" charset="0"/>
                      </a:rPr>
                      <m:t>𝑥</m:t>
                    </m:r>
                    <m:r>
                      <a:rPr lang="ro-RO" sz="2800" i="1">
                        <a:latin typeface="Cambria Math" panose="02040503050406030204" pitchFamily="18" charset="0"/>
                        <a:ea typeface="Cambria Math" panose="02040503050406030204" pitchFamily="18" charset="0"/>
                      </a:rPr>
                      <m:t>,</m:t>
                    </m:r>
                    <m:r>
                      <a:rPr lang="ro-RO" sz="2800" i="1">
                        <a:latin typeface="Cambria Math" panose="02040503050406030204" pitchFamily="18" charset="0"/>
                        <a:ea typeface="Cambria Math" panose="02040503050406030204" pitchFamily="18" charset="0"/>
                      </a:rPr>
                      <m:t>𝑦</m:t>
                    </m:r>
                    <m:r>
                      <a:rPr lang="ro-RO" sz="2800" i="1">
                        <a:latin typeface="Cambria Math" panose="02040503050406030204" pitchFamily="18" charset="0"/>
                        <a:ea typeface="Cambria Math" panose="02040503050406030204" pitchFamily="18" charset="0"/>
                      </a:rPr>
                      <m:t>) </m:t>
                    </m:r>
                  </m:oMath>
                </a14:m>
                <a:r>
                  <a:rPr lang="en-US" sz="2800" dirty="0"/>
                  <a:t>is usually unknown</a:t>
                </a:r>
              </a:p>
              <a:p>
                <a:pPr marL="457200" indent="-457200">
                  <a:buFont typeface="Arial" panose="020B0604020202020204" pitchFamily="34" charset="0"/>
                  <a:buChar char="•"/>
                </a:pPr>
                <a:r>
                  <a:rPr lang="en-US" sz="2800" dirty="0"/>
                  <a:t>Hence, we compute the empirical error:</a:t>
                </a:r>
              </a:p>
              <a:p>
                <a:pPr marL="457200" indent="-457200">
                  <a:buFont typeface="Arial" panose="020B0604020202020204" pitchFamily="34" charset="0"/>
                  <a:buChar char="•"/>
                </a:pPr>
                <a:endParaRPr lang="en-US" sz="800" dirty="0"/>
              </a:p>
              <a:p>
                <a:pPr/>
                <a14:m>
                  <m:oMathPara xmlns:m="http://schemas.openxmlformats.org/officeDocument/2006/math">
                    <m:oMathParaPr>
                      <m:jc m:val="centerGroup"/>
                    </m:oMathParaPr>
                    <m:oMath xmlns:m="http://schemas.openxmlformats.org/officeDocument/2006/math">
                      <m:r>
                        <a:rPr lang="ro-RO" sz="2800" i="1">
                          <a:latin typeface="Cambria Math" panose="02040503050406030204" pitchFamily="18" charset="0"/>
                        </a:rPr>
                        <m:t>𝐸</m:t>
                      </m:r>
                      <m:d>
                        <m:dPr>
                          <m:ctrlPr>
                            <a:rPr lang="ro-RO" sz="2800" i="1">
                              <a:latin typeface="Cambria Math" panose="02040503050406030204" pitchFamily="18" charset="0"/>
                            </a:rPr>
                          </m:ctrlPr>
                        </m:dPr>
                        <m:e>
                          <m:r>
                            <a:rPr lang="ro-RO" sz="2800" i="1">
                              <a:latin typeface="Cambria Math" panose="02040503050406030204" pitchFamily="18" charset="0"/>
                            </a:rPr>
                            <m:t>h</m:t>
                          </m:r>
                        </m:e>
                      </m:d>
                      <m:r>
                        <a:rPr lang="ro-RO" sz="2800" i="1">
                          <a:latin typeface="Cambria Math" panose="02040503050406030204" pitchFamily="18" charset="0"/>
                        </a:rPr>
                        <m:t>=</m:t>
                      </m:r>
                      <m:f>
                        <m:fPr>
                          <m:ctrlPr>
                            <a:rPr lang="ro-RO" sz="2800" i="1" smtClean="0">
                              <a:latin typeface="Cambria Math" panose="02040503050406030204" pitchFamily="18" charset="0"/>
                            </a:rPr>
                          </m:ctrlPr>
                        </m:fPr>
                        <m:num>
                          <m:r>
                            <a:rPr lang="ro-RO" sz="2800" b="0" i="1" smtClean="0">
                              <a:latin typeface="Cambria Math" panose="02040503050406030204" pitchFamily="18" charset="0"/>
                            </a:rPr>
                            <m:t>1</m:t>
                          </m:r>
                        </m:num>
                        <m:den>
                          <m:r>
                            <a:rPr lang="ro-RO" sz="2800" b="0" i="1" smtClean="0">
                              <a:latin typeface="Cambria Math" panose="02040503050406030204" pitchFamily="18" charset="0"/>
                            </a:rPr>
                            <m:t>𝑛</m:t>
                          </m:r>
                        </m:den>
                      </m:f>
                      <m:nary>
                        <m:naryPr>
                          <m:chr m:val="∑"/>
                          <m:ctrlPr>
                            <a:rPr lang="ro-RO" sz="2800" i="1" smtClean="0">
                              <a:latin typeface="Cambria Math" panose="02040503050406030204" pitchFamily="18" charset="0"/>
                            </a:rPr>
                          </m:ctrlPr>
                        </m:naryPr>
                        <m:sub>
                          <m:r>
                            <m:rPr>
                              <m:brk m:alnAt="23"/>
                            </m:rPr>
                            <a:rPr lang="ro-RO" sz="2800" b="0" i="1" smtClean="0">
                              <a:latin typeface="Cambria Math" panose="02040503050406030204" pitchFamily="18" charset="0"/>
                            </a:rPr>
                            <m:t>𝑖</m:t>
                          </m:r>
                          <m:r>
                            <a:rPr lang="ro-RO" sz="2800" b="0" i="1" smtClean="0">
                              <a:latin typeface="Cambria Math" panose="02040503050406030204" pitchFamily="18" charset="0"/>
                            </a:rPr>
                            <m:t>=1</m:t>
                          </m:r>
                        </m:sub>
                        <m:sup>
                          <m:r>
                            <a:rPr lang="ro-RO" sz="2800" b="0" i="1" smtClean="0">
                              <a:latin typeface="Cambria Math" panose="02040503050406030204" pitchFamily="18" charset="0"/>
                            </a:rPr>
                            <m:t>𝑛</m:t>
                          </m:r>
                        </m:sup>
                        <m:e>
                          <m:r>
                            <a:rPr lang="ro-RO" sz="2800" b="0" i="1" smtClean="0">
                              <a:latin typeface="Cambria Math" panose="02040503050406030204" pitchFamily="18" charset="0"/>
                            </a:rPr>
                            <m:t>𝑉</m:t>
                          </m:r>
                          <m:d>
                            <m:dPr>
                              <m:ctrlPr>
                                <a:rPr lang="ro-RO" sz="2800" i="1">
                                  <a:latin typeface="Cambria Math" panose="02040503050406030204" pitchFamily="18" charset="0"/>
                                  <a:ea typeface="Cambria Math" panose="02040503050406030204" pitchFamily="18" charset="0"/>
                                </a:rPr>
                              </m:ctrlPr>
                            </m:dPr>
                            <m:e>
                              <m:r>
                                <a:rPr lang="ro-RO" sz="2800" i="1">
                                  <a:latin typeface="Cambria Math" panose="02040503050406030204" pitchFamily="18" charset="0"/>
                                  <a:ea typeface="Cambria Math" panose="02040503050406030204" pitchFamily="18" charset="0"/>
                                </a:rPr>
                                <m:t>h</m:t>
                              </m:r>
                              <m:d>
                                <m:dPr>
                                  <m:ctrlPr>
                                    <a:rPr lang="ro-RO" sz="2800" i="1">
                                      <a:latin typeface="Cambria Math" panose="02040503050406030204" pitchFamily="18" charset="0"/>
                                      <a:ea typeface="Cambria Math" panose="02040503050406030204" pitchFamily="18" charset="0"/>
                                    </a:rPr>
                                  </m:ctrlPr>
                                </m:dPr>
                                <m:e>
                                  <m:sSub>
                                    <m:sSubPr>
                                      <m:ctrlPr>
                                        <a:rPr lang="ro-RO" sz="2800" i="1" smtClean="0">
                                          <a:latin typeface="Cambria Math" panose="02040503050406030204" pitchFamily="18" charset="0"/>
                                          <a:ea typeface="Cambria Math" panose="02040503050406030204" pitchFamily="18" charset="0"/>
                                        </a:rPr>
                                      </m:ctrlPr>
                                    </m:sSubPr>
                                    <m:e>
                                      <m:r>
                                        <a:rPr lang="ro-RO" sz="2800" b="0" i="1" smtClean="0">
                                          <a:latin typeface="Cambria Math" panose="02040503050406030204" pitchFamily="18" charset="0"/>
                                          <a:ea typeface="Cambria Math" panose="02040503050406030204" pitchFamily="18" charset="0"/>
                                        </a:rPr>
                                        <m:t>𝑥</m:t>
                                      </m:r>
                                    </m:e>
                                    <m:sub>
                                      <m:r>
                                        <a:rPr lang="ro-RO" sz="2800" b="0" i="1" smtClean="0">
                                          <a:latin typeface="Cambria Math" panose="02040503050406030204" pitchFamily="18" charset="0"/>
                                          <a:ea typeface="Cambria Math" panose="02040503050406030204" pitchFamily="18" charset="0"/>
                                        </a:rPr>
                                        <m:t>𝑖</m:t>
                                      </m:r>
                                    </m:sub>
                                  </m:sSub>
                                </m:e>
                              </m:d>
                              <m:r>
                                <a:rPr lang="ro-RO" sz="2800" i="1">
                                  <a:latin typeface="Cambria Math" panose="02040503050406030204" pitchFamily="18" charset="0"/>
                                  <a:ea typeface="Cambria Math" panose="02040503050406030204" pitchFamily="18" charset="0"/>
                                </a:rPr>
                                <m:t>,</m:t>
                              </m:r>
                              <m:r>
                                <a:rPr lang="ro-RO" sz="2800" i="1" smtClean="0">
                                  <a:latin typeface="Cambria Math" panose="02040503050406030204" pitchFamily="18" charset="0"/>
                                  <a:ea typeface="Cambria Math" panose="02040503050406030204" pitchFamily="18" charset="0"/>
                                </a:rPr>
                                <m:t> </m:t>
                              </m:r>
                              <m:sSub>
                                <m:sSubPr>
                                  <m:ctrlPr>
                                    <a:rPr lang="ro-RO" sz="2800" i="1" smtClean="0">
                                      <a:latin typeface="Cambria Math" panose="02040503050406030204" pitchFamily="18" charset="0"/>
                                      <a:ea typeface="Cambria Math" panose="02040503050406030204" pitchFamily="18" charset="0"/>
                                    </a:rPr>
                                  </m:ctrlPr>
                                </m:sSubPr>
                                <m:e>
                                  <m:r>
                                    <a:rPr lang="ro-RO" sz="2800" b="0" i="1" smtClean="0">
                                      <a:latin typeface="Cambria Math" panose="02040503050406030204" pitchFamily="18" charset="0"/>
                                      <a:ea typeface="Cambria Math" panose="02040503050406030204" pitchFamily="18" charset="0"/>
                                    </a:rPr>
                                    <m:t>𝑦</m:t>
                                  </m:r>
                                </m:e>
                                <m:sub>
                                  <m:r>
                                    <a:rPr lang="ro-RO" sz="2800" b="0" i="1" smtClean="0">
                                      <a:latin typeface="Cambria Math" panose="02040503050406030204" pitchFamily="18" charset="0"/>
                                      <a:ea typeface="Cambria Math" panose="02040503050406030204" pitchFamily="18" charset="0"/>
                                    </a:rPr>
                                    <m:t>𝑖</m:t>
                                  </m:r>
                                </m:sub>
                              </m:sSub>
                            </m:e>
                          </m:d>
                        </m:e>
                      </m:nary>
                    </m:oMath>
                  </m:oMathPara>
                </a14:m>
                <a:endParaRPr lang="en-US" sz="2800" dirty="0"/>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sz="2800" dirty="0"/>
                  <a:t>Do we estimate the empirical error on the training set or on the test set?</a:t>
                </a:r>
              </a:p>
              <a:p>
                <a:pPr marL="457200" indent="-457200">
                  <a:buFont typeface="Wingdings" pitchFamily="2" charset="2"/>
                  <a:buChar char="Ø"/>
                </a:pPr>
                <a:r>
                  <a:rPr lang="en-US" sz="2800" dirty="0">
                    <a:solidFill>
                      <a:srgbClr val="FF0000"/>
                    </a:solidFill>
                  </a:rPr>
                  <a:t>Reporting training error (instead of test) is CHEATING!</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563480"/>
                <a:ext cx="9071640" cy="5494545"/>
              </a:xfrm>
              <a:blipFill>
                <a:blip r:embed="rId2"/>
                <a:stretch>
                  <a:fillRect l="-2098" t="-16359" r="-1958" b="-8986"/>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Errors</a:t>
            </a:r>
          </a:p>
        </p:txBody>
      </p:sp>
    </p:spTree>
    <p:extLst>
      <p:ext uri="{BB962C8B-B14F-4D97-AF65-F5344CB8AC3E}">
        <p14:creationId xmlns:p14="http://schemas.microsoft.com/office/powerpoint/2010/main" val="16397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Error Decomposition</a:t>
            </a:r>
          </a:p>
        </p:txBody>
      </p:sp>
      <p:grpSp>
        <p:nvGrpSpPr>
          <p:cNvPr id="8" name="Group 7"/>
          <p:cNvGrpSpPr/>
          <p:nvPr/>
        </p:nvGrpSpPr>
        <p:grpSpPr>
          <a:xfrm>
            <a:off x="6634511" y="1740539"/>
            <a:ext cx="1185843" cy="397673"/>
            <a:chOff x="6096000" y="1371600"/>
            <a:chExt cx="1075776" cy="360762"/>
          </a:xfrm>
        </p:grpSpPr>
        <p:sp>
          <p:nvSpPr>
            <p:cNvPr id="15" name="Oval 14"/>
            <p:cNvSpPr>
              <a:spLocks noChangeAspect="1"/>
            </p:cNvSpPr>
            <p:nvPr/>
          </p:nvSpPr>
          <p:spPr bwMode="auto">
            <a:xfrm>
              <a:off x="6096000" y="1502955"/>
              <a:ext cx="137160" cy="137160"/>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sp>
          <p:nvSpPr>
            <p:cNvPr id="16" name="TextBox 15"/>
            <p:cNvSpPr txBox="1"/>
            <p:nvPr/>
          </p:nvSpPr>
          <p:spPr>
            <a:xfrm>
              <a:off x="6300410" y="1371600"/>
              <a:ext cx="871366" cy="360762"/>
            </a:xfrm>
            <a:prstGeom prst="rect">
              <a:avLst/>
            </a:prstGeom>
            <a:noFill/>
          </p:spPr>
          <p:txBody>
            <a:bodyPr wrap="none" rtlCol="0">
              <a:spAutoFit/>
            </a:bodyPr>
            <a:lstStyle/>
            <a:p>
              <a:r>
                <a:rPr lang="en-US" sz="1984" dirty="0">
                  <a:solidFill>
                    <a:srgbClr val="FF0000"/>
                  </a:solidFill>
                </a:rPr>
                <a:t>Reality</a:t>
              </a:r>
            </a:p>
          </p:txBody>
        </p:sp>
      </p:grpSp>
      <p:grpSp>
        <p:nvGrpSpPr>
          <p:cNvPr id="11" name="Group 10"/>
          <p:cNvGrpSpPr/>
          <p:nvPr/>
        </p:nvGrpSpPr>
        <p:grpSpPr>
          <a:xfrm>
            <a:off x="5098057" y="1971379"/>
            <a:ext cx="1558596" cy="2166022"/>
            <a:chOff x="4702169" y="1581013"/>
            <a:chExt cx="1413930" cy="1964975"/>
          </a:xfrm>
        </p:grpSpPr>
        <p:cxnSp>
          <p:nvCxnSpPr>
            <p:cNvPr id="29" name="Straight Arrow Connector 28"/>
            <p:cNvCxnSpPr>
              <a:stCxn id="27" idx="7"/>
              <a:endCxn id="15" idx="3"/>
            </p:cNvCxnSpPr>
            <p:nvPr/>
          </p:nvCxnSpPr>
          <p:spPr bwMode="auto">
            <a:xfrm flipV="1">
              <a:off x="4702169" y="1620027"/>
              <a:ext cx="1413930" cy="1668191"/>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0" name="TextBox 29"/>
            <p:cNvSpPr txBox="1"/>
            <p:nvPr/>
          </p:nvSpPr>
          <p:spPr>
            <a:xfrm rot="18607861">
              <a:off x="4538228" y="2409936"/>
              <a:ext cx="1964975" cy="307130"/>
            </a:xfrm>
            <a:prstGeom prst="rect">
              <a:avLst/>
            </a:prstGeom>
            <a:noFill/>
          </p:spPr>
          <p:txBody>
            <a:bodyPr wrap="square" rtlCol="0">
              <a:spAutoFit/>
            </a:bodyPr>
            <a:lstStyle/>
            <a:p>
              <a:pPr algn="ctr"/>
              <a:r>
                <a:rPr lang="en-US" sz="1600" dirty="0"/>
                <a:t>Modeling Error</a:t>
              </a:r>
            </a:p>
          </p:txBody>
        </p:sp>
      </p:grpSp>
      <p:grpSp>
        <p:nvGrpSpPr>
          <p:cNvPr id="10" name="Group 9"/>
          <p:cNvGrpSpPr/>
          <p:nvPr/>
        </p:nvGrpSpPr>
        <p:grpSpPr>
          <a:xfrm>
            <a:off x="172021" y="2758656"/>
            <a:ext cx="5879747" cy="4125454"/>
            <a:chOff x="914400" y="1813560"/>
            <a:chExt cx="5334000" cy="3742537"/>
          </a:xfrm>
        </p:grpSpPr>
        <p:sp>
          <p:nvSpPr>
            <p:cNvPr id="25" name="Oval 24"/>
            <p:cNvSpPr/>
            <p:nvPr/>
          </p:nvSpPr>
          <p:spPr bwMode="auto">
            <a:xfrm>
              <a:off x="914400" y="2438400"/>
              <a:ext cx="5334000" cy="304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dirty="0">
                <a:solidFill>
                  <a:schemeClr val="tx1"/>
                </a:solidFill>
                <a:latin typeface="Arial" pitchFamily="-112" charset="0"/>
                <a:ea typeface="ＭＳ Ｐゴシック" pitchFamily="-112" charset="-128"/>
                <a:cs typeface="ＭＳ Ｐゴシック" pitchFamily="-112" charset="-128"/>
              </a:endParaRPr>
            </a:p>
          </p:txBody>
        </p:sp>
        <p:sp>
          <p:nvSpPr>
            <p:cNvPr id="26" name="TextBox 25"/>
            <p:cNvSpPr txBox="1"/>
            <p:nvPr/>
          </p:nvSpPr>
          <p:spPr>
            <a:xfrm>
              <a:off x="2604813" y="5195335"/>
              <a:ext cx="1893680" cy="360762"/>
            </a:xfrm>
            <a:prstGeom prst="rect">
              <a:avLst/>
            </a:prstGeom>
            <a:solidFill>
              <a:schemeClr val="bg1"/>
            </a:solidFill>
          </p:spPr>
          <p:txBody>
            <a:bodyPr wrap="none" rtlCol="0">
              <a:spAutoFit/>
            </a:bodyPr>
            <a:lstStyle/>
            <a:p>
              <a:r>
                <a:rPr lang="en-US" sz="1984" dirty="0"/>
                <a:t>Hypothesis class</a:t>
              </a:r>
            </a:p>
          </p:txBody>
        </p:sp>
        <p:grpSp>
          <p:nvGrpSpPr>
            <p:cNvPr id="23" name="Group 284"/>
            <p:cNvGrpSpPr>
              <a:grpSpLocks noChangeAspect="1"/>
            </p:cNvGrpSpPr>
            <p:nvPr/>
          </p:nvGrpSpPr>
          <p:grpSpPr>
            <a:xfrm>
              <a:off x="1587687" y="1813560"/>
              <a:ext cx="1993713" cy="1463040"/>
              <a:chOff x="4435603" y="1066800"/>
              <a:chExt cx="2742310" cy="2012381"/>
            </a:xfrm>
          </p:grpSpPr>
          <p:pic>
            <p:nvPicPr>
              <p:cNvPr id="24" name="Picture 23"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603" y="1112945"/>
                <a:ext cx="2742310" cy="1966236"/>
              </a:xfrm>
              <a:prstGeom prst="rect">
                <a:avLst/>
              </a:prstGeom>
              <a:scene3d>
                <a:camera prst="orthographicFront">
                  <a:rot lat="954000" lon="18034448" rev="17280000"/>
                </a:camera>
                <a:lightRig rig="threePt" dir="t"/>
              </a:scene3d>
            </p:spPr>
          </p:pic>
          <p:cxnSp>
            <p:nvCxnSpPr>
              <p:cNvPr id="28" name="Straight Connector 27"/>
              <p:cNvCxnSpPr>
                <a:stCxn id="50" idx="5"/>
                <a:endCxn id="42" idx="1"/>
              </p:cNvCxnSpPr>
              <p:nvPr/>
            </p:nvCxnSpPr>
            <p:spPr>
              <a:xfrm>
                <a:off x="5789361" y="1577550"/>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52" idx="5"/>
                <a:endCxn id="41" idx="1"/>
              </p:cNvCxnSpPr>
              <p:nvPr/>
            </p:nvCxnSpPr>
            <p:spPr>
              <a:xfrm>
                <a:off x="4994207" y="1824117"/>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51" idx="5"/>
                <a:endCxn id="37" idx="1"/>
              </p:cNvCxnSpPr>
              <p:nvPr/>
            </p:nvCxnSpPr>
            <p:spPr>
              <a:xfrm>
                <a:off x="5391782" y="1700833"/>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53" idx="5"/>
                <a:endCxn id="45" idx="1"/>
              </p:cNvCxnSpPr>
              <p:nvPr/>
            </p:nvCxnSpPr>
            <p:spPr>
              <a:xfrm>
                <a:off x="4596635" y="1947406"/>
                <a:ext cx="741245"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5441836" y="2411842"/>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109572" y="247229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1" name="Oval 40"/>
              <p:cNvSpPr>
                <a:spLocks noChangeAspect="1"/>
              </p:cNvSpPr>
              <p:nvPr/>
            </p:nvSpPr>
            <p:spPr>
              <a:xfrm>
                <a:off x="5711995" y="259556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2" name="Oval 41"/>
              <p:cNvSpPr>
                <a:spLocks noChangeAspect="1"/>
              </p:cNvSpPr>
              <p:nvPr/>
            </p:nvSpPr>
            <p:spPr>
              <a:xfrm>
                <a:off x="6507147" y="2349009"/>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5" name="Oval 44"/>
              <p:cNvSpPr>
                <a:spLocks noChangeAspect="1"/>
              </p:cNvSpPr>
              <p:nvPr/>
            </p:nvSpPr>
            <p:spPr>
              <a:xfrm>
                <a:off x="5314416" y="2718851"/>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46" name="Straight Connector 45"/>
              <p:cNvCxnSpPr/>
              <p:nvPr/>
            </p:nvCxnSpPr>
            <p:spPr>
              <a:xfrm flipH="1">
                <a:off x="5216458" y="2199636"/>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4994211" y="1974679"/>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4795420" y="1744369"/>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4542728" y="1529353"/>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50" name="Oval 49"/>
              <p:cNvSpPr>
                <a:spLocks noChangeAspect="1"/>
              </p:cNvSpPr>
              <p:nvPr/>
            </p:nvSpPr>
            <p:spPr>
              <a:xfrm>
                <a:off x="5652615" y="144735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1" name="Oval 50"/>
              <p:cNvSpPr>
                <a:spLocks noChangeAspect="1"/>
              </p:cNvSpPr>
              <p:nvPr/>
            </p:nvSpPr>
            <p:spPr>
              <a:xfrm>
                <a:off x="5255038" y="157064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2" name="Oval 51"/>
              <p:cNvSpPr>
                <a:spLocks noChangeAspect="1"/>
              </p:cNvSpPr>
              <p:nvPr/>
            </p:nvSpPr>
            <p:spPr>
              <a:xfrm>
                <a:off x="4857461" y="169392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3" name="Oval 52"/>
              <p:cNvSpPr>
                <a:spLocks noChangeAspect="1"/>
              </p:cNvSpPr>
              <p:nvPr/>
            </p:nvSpPr>
            <p:spPr>
              <a:xfrm>
                <a:off x="4459886" y="181720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4" name="Oval 53"/>
              <p:cNvSpPr>
                <a:spLocks noChangeAspect="1"/>
              </p:cNvSpPr>
              <p:nvPr/>
            </p:nvSpPr>
            <p:spPr>
              <a:xfrm>
                <a:off x="5866250" y="167277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5" name="Oval 54"/>
              <p:cNvSpPr>
                <a:spLocks noChangeAspect="1"/>
              </p:cNvSpPr>
              <p:nvPr/>
            </p:nvSpPr>
            <p:spPr>
              <a:xfrm>
                <a:off x="6079881" y="189818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6" name="Oval 55"/>
              <p:cNvSpPr>
                <a:spLocks noChangeAspect="1"/>
              </p:cNvSpPr>
              <p:nvPr/>
            </p:nvSpPr>
            <p:spPr>
              <a:xfrm>
                <a:off x="5468671" y="179605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7" name="Oval 56"/>
              <p:cNvSpPr>
                <a:spLocks noChangeAspect="1"/>
              </p:cNvSpPr>
              <p:nvPr/>
            </p:nvSpPr>
            <p:spPr>
              <a:xfrm>
                <a:off x="5682305" y="202146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8" name="Oval 57"/>
              <p:cNvSpPr>
                <a:spLocks noChangeAspect="1"/>
              </p:cNvSpPr>
              <p:nvPr/>
            </p:nvSpPr>
            <p:spPr>
              <a:xfrm>
                <a:off x="5071095" y="191933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9" name="Oval 58"/>
              <p:cNvSpPr>
                <a:spLocks noChangeAspect="1"/>
              </p:cNvSpPr>
              <p:nvPr/>
            </p:nvSpPr>
            <p:spPr>
              <a:xfrm>
                <a:off x="5284728" y="2144745"/>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0" name="Oval 59"/>
              <p:cNvSpPr>
                <a:spLocks noChangeAspect="1"/>
              </p:cNvSpPr>
              <p:nvPr/>
            </p:nvSpPr>
            <p:spPr>
              <a:xfrm>
                <a:off x="4673518" y="204262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1" name="Oval 60"/>
              <p:cNvSpPr>
                <a:spLocks noChangeAspect="1"/>
              </p:cNvSpPr>
              <p:nvPr/>
            </p:nvSpPr>
            <p:spPr>
              <a:xfrm>
                <a:off x="4887151" y="226803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2" name="Oval 61"/>
              <p:cNvSpPr>
                <a:spLocks noChangeAspect="1"/>
              </p:cNvSpPr>
              <p:nvPr/>
            </p:nvSpPr>
            <p:spPr>
              <a:xfrm>
                <a:off x="6293515" y="212359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3" name="Oval 62"/>
              <p:cNvSpPr>
                <a:spLocks noChangeAspect="1"/>
              </p:cNvSpPr>
              <p:nvPr/>
            </p:nvSpPr>
            <p:spPr>
              <a:xfrm>
                <a:off x="5895937" y="224687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4" name="Oval 63"/>
              <p:cNvSpPr>
                <a:spLocks noChangeAspect="1"/>
              </p:cNvSpPr>
              <p:nvPr/>
            </p:nvSpPr>
            <p:spPr>
              <a:xfrm>
                <a:off x="5498359" y="237016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5" name="Oval 64"/>
              <p:cNvSpPr>
                <a:spLocks noChangeAspect="1"/>
              </p:cNvSpPr>
              <p:nvPr/>
            </p:nvSpPr>
            <p:spPr>
              <a:xfrm>
                <a:off x="5100783" y="2493446"/>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66" name="Straight Connector 65"/>
              <p:cNvCxnSpPr>
                <a:stCxn id="76" idx="4"/>
                <a:endCxn id="41" idx="0"/>
              </p:cNvCxnSpPr>
              <p:nvPr/>
            </p:nvCxnSpPr>
            <p:spPr>
              <a:xfrm flipH="1">
                <a:off x="5792101" y="1629598"/>
                <a:ext cx="477679" cy="96596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76" idx="4"/>
                <a:endCxn id="42" idx="0"/>
              </p:cNvCxnSpPr>
              <p:nvPr/>
            </p:nvCxnSpPr>
            <p:spPr>
              <a:xfrm>
                <a:off x="6269780" y="1629598"/>
                <a:ext cx="317473" cy="719411"/>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9" idx="7"/>
                <a:endCxn id="76" idx="4"/>
              </p:cNvCxnSpPr>
              <p:nvPr/>
            </p:nvCxnSpPr>
            <p:spPr>
              <a:xfrm flipV="1">
                <a:off x="5421477" y="1629598"/>
                <a:ext cx="848303" cy="537486"/>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76" idx="4"/>
                <a:endCxn id="62" idx="0"/>
              </p:cNvCxnSpPr>
              <p:nvPr/>
            </p:nvCxnSpPr>
            <p:spPr>
              <a:xfrm>
                <a:off x="6269780" y="1629598"/>
                <a:ext cx="103841" cy="49399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56" idx="0"/>
                <a:endCxn id="74" idx="4"/>
              </p:cNvCxnSpPr>
              <p:nvPr/>
            </p:nvCxnSpPr>
            <p:spPr>
              <a:xfrm flipH="1" flipV="1">
                <a:off x="5394522" y="1219340"/>
                <a:ext cx="154255" cy="57671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2" idx="7"/>
                <a:endCxn id="74" idx="4"/>
              </p:cNvCxnSpPr>
              <p:nvPr/>
            </p:nvCxnSpPr>
            <p:spPr>
              <a:xfrm flipV="1">
                <a:off x="4994210" y="1219340"/>
                <a:ext cx="400312" cy="496923"/>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1" idx="0"/>
                <a:endCxn id="74" idx="4"/>
              </p:cNvCxnSpPr>
              <p:nvPr/>
            </p:nvCxnSpPr>
            <p:spPr>
              <a:xfrm flipV="1">
                <a:off x="4967257" y="1219340"/>
                <a:ext cx="427265" cy="104869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50" idx="1"/>
                <a:endCxn id="74" idx="4"/>
              </p:cNvCxnSpPr>
              <p:nvPr/>
            </p:nvCxnSpPr>
            <p:spPr>
              <a:xfrm flipH="1" flipV="1">
                <a:off x="5394522" y="1219340"/>
                <a:ext cx="281555" cy="250357"/>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74" name="Oval 73"/>
              <p:cNvSpPr>
                <a:spLocks noChangeAspect="1"/>
              </p:cNvSpPr>
              <p:nvPr/>
            </p:nvSpPr>
            <p:spPr>
              <a:xfrm>
                <a:off x="5314416" y="106680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75" name="Straight Connector 74"/>
              <p:cNvCxnSpPr/>
              <p:nvPr/>
            </p:nvCxnSpPr>
            <p:spPr>
              <a:xfrm flipH="1" flipV="1">
                <a:off x="5466848" y="1150830"/>
                <a:ext cx="768105" cy="38143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76" name="Oval 75"/>
              <p:cNvSpPr>
                <a:spLocks noChangeAspect="1"/>
              </p:cNvSpPr>
              <p:nvPr/>
            </p:nvSpPr>
            <p:spPr>
              <a:xfrm>
                <a:off x="6189674" y="147705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grpSp>
      </p:grpSp>
      <p:grpSp>
        <p:nvGrpSpPr>
          <p:cNvPr id="7" name="Group 6"/>
          <p:cNvGrpSpPr/>
          <p:nvPr/>
        </p:nvGrpSpPr>
        <p:grpSpPr>
          <a:xfrm>
            <a:off x="6710107" y="2177340"/>
            <a:ext cx="3205195" cy="1007957"/>
            <a:chOff x="6248400" y="1752600"/>
            <a:chExt cx="2907695" cy="914400"/>
          </a:xfrm>
        </p:grpSpPr>
        <p:sp>
          <p:nvSpPr>
            <p:cNvPr id="19" name="Right Arrow 18"/>
            <p:cNvSpPr/>
            <p:nvPr/>
          </p:nvSpPr>
          <p:spPr bwMode="auto">
            <a:xfrm>
              <a:off x="7562850" y="2133600"/>
              <a:ext cx="285750" cy="142875"/>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pic>
          <p:nvPicPr>
            <p:cNvPr id="119" name="Picture 118" descr="fig1_sol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5935" y="1752600"/>
              <a:ext cx="1280160" cy="914400"/>
            </a:xfrm>
            <a:prstGeom prst="rect">
              <a:avLst/>
            </a:prstGeom>
          </p:spPr>
        </p:pic>
        <p:grpSp>
          <p:nvGrpSpPr>
            <p:cNvPr id="120" name="Group 213"/>
            <p:cNvGrpSpPr>
              <a:grpSpLocks noChangeAspect="1"/>
            </p:cNvGrpSpPr>
            <p:nvPr/>
          </p:nvGrpSpPr>
          <p:grpSpPr>
            <a:xfrm>
              <a:off x="6248400" y="1752600"/>
              <a:ext cx="1268936" cy="914400"/>
              <a:chOff x="166343" y="662259"/>
              <a:chExt cx="1819656" cy="1371600"/>
            </a:xfrm>
          </p:grpSpPr>
          <p:sp>
            <p:nvSpPr>
              <p:cNvPr id="121" name="Frame 120"/>
              <p:cNvSpPr>
                <a:spLocks/>
              </p:cNvSpPr>
              <p:nvPr/>
            </p:nvSpPr>
            <p:spPr>
              <a:xfrm>
                <a:off x="166343" y="662259"/>
                <a:ext cx="1819656" cy="1371600"/>
              </a:xfrm>
              <a:prstGeom prst="frame">
                <a:avLst>
                  <a:gd name="adj1" fmla="val 7500"/>
                </a:avLst>
              </a:prstGeom>
              <a:solidFill>
                <a:schemeClr val="tx1"/>
              </a:solidFill>
              <a:ln w="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84">
                  <a:solidFill>
                    <a:schemeClr val="tx1"/>
                  </a:solidFill>
                </a:endParaRPr>
              </a:p>
            </p:txBody>
          </p:sp>
          <p:pic>
            <p:nvPicPr>
              <p:cNvPr id="122" name="Picture 121"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68" y="683107"/>
                <a:ext cx="1773206" cy="1329905"/>
              </a:xfrm>
              <a:prstGeom prst="rect">
                <a:avLst/>
              </a:prstGeom>
            </p:spPr>
          </p:pic>
        </p:grpSp>
      </p:grpSp>
      <p:sp>
        <p:nvSpPr>
          <p:cNvPr id="27" name="Oval 26"/>
          <p:cNvSpPr>
            <a:spLocks noChangeAspect="1"/>
          </p:cNvSpPr>
          <p:nvPr/>
        </p:nvSpPr>
        <p:spPr bwMode="auto">
          <a:xfrm>
            <a:off x="4969005" y="3831114"/>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sp>
        <p:nvSpPr>
          <p:cNvPr id="31" name="Oval 30"/>
          <p:cNvSpPr>
            <a:spLocks noChangeAspect="1"/>
          </p:cNvSpPr>
          <p:nvPr/>
        </p:nvSpPr>
        <p:spPr bwMode="auto">
          <a:xfrm>
            <a:off x="3036298" y="4701227"/>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grpSp>
        <p:nvGrpSpPr>
          <p:cNvPr id="12" name="Group 11"/>
          <p:cNvGrpSpPr/>
          <p:nvPr/>
        </p:nvGrpSpPr>
        <p:grpSpPr>
          <a:xfrm>
            <a:off x="3187493" y="3906711"/>
            <a:ext cx="1871656" cy="870113"/>
            <a:chOff x="2891155" y="3544079"/>
            <a:chExt cx="1697933" cy="789349"/>
          </a:xfrm>
        </p:grpSpPr>
        <p:cxnSp>
          <p:nvCxnSpPr>
            <p:cNvPr id="32" name="Straight Arrow Connector 31"/>
            <p:cNvCxnSpPr>
              <a:stCxn id="31" idx="6"/>
              <a:endCxn id="27" idx="2"/>
            </p:cNvCxnSpPr>
            <p:nvPr/>
          </p:nvCxnSpPr>
          <p:spPr bwMode="auto">
            <a:xfrm flipV="1">
              <a:off x="2891155" y="3544079"/>
              <a:ext cx="1616158" cy="789349"/>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8" name="TextBox 37"/>
            <p:cNvSpPr txBox="1"/>
            <p:nvPr/>
          </p:nvSpPr>
          <p:spPr>
            <a:xfrm rot="20042717">
              <a:off x="2983269" y="3919374"/>
              <a:ext cx="1605819" cy="307129"/>
            </a:xfrm>
            <a:prstGeom prst="rect">
              <a:avLst/>
            </a:prstGeom>
            <a:noFill/>
          </p:spPr>
          <p:txBody>
            <a:bodyPr wrap="square" rtlCol="0">
              <a:spAutoFit/>
            </a:bodyPr>
            <a:lstStyle/>
            <a:p>
              <a:pPr algn="ctr"/>
              <a:r>
                <a:rPr lang="en-US" sz="1600" dirty="0"/>
                <a:t>Estimation Error</a:t>
              </a:r>
            </a:p>
          </p:txBody>
        </p:sp>
      </p:grpSp>
      <p:sp>
        <p:nvSpPr>
          <p:cNvPr id="39" name="Oval 38"/>
          <p:cNvSpPr>
            <a:spLocks noChangeAspect="1"/>
          </p:cNvSpPr>
          <p:nvPr/>
        </p:nvSpPr>
        <p:spPr bwMode="auto">
          <a:xfrm>
            <a:off x="3737328" y="5283460"/>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grpSp>
        <p:nvGrpSpPr>
          <p:cNvPr id="13" name="Group 12"/>
          <p:cNvGrpSpPr/>
          <p:nvPr/>
        </p:nvGrpSpPr>
        <p:grpSpPr>
          <a:xfrm>
            <a:off x="2279017" y="4830267"/>
            <a:ext cx="1985780" cy="623565"/>
            <a:chOff x="2144772" y="4381904"/>
            <a:chExt cx="1801464" cy="565686"/>
          </a:xfrm>
        </p:grpSpPr>
        <p:cxnSp>
          <p:nvCxnSpPr>
            <p:cNvPr id="40" name="Straight Arrow Connector 39"/>
            <p:cNvCxnSpPr>
              <a:stCxn id="31" idx="5"/>
              <a:endCxn id="39" idx="1"/>
            </p:cNvCxnSpPr>
            <p:nvPr/>
          </p:nvCxnSpPr>
          <p:spPr bwMode="auto">
            <a:xfrm>
              <a:off x="2948841" y="4381904"/>
              <a:ext cx="538975" cy="431203"/>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3" name="TextBox 42"/>
            <p:cNvSpPr txBox="1"/>
            <p:nvPr/>
          </p:nvSpPr>
          <p:spPr>
            <a:xfrm rot="2379013">
              <a:off x="2144772" y="4640460"/>
              <a:ext cx="1801464" cy="307130"/>
            </a:xfrm>
            <a:prstGeom prst="rect">
              <a:avLst/>
            </a:prstGeom>
            <a:noFill/>
          </p:spPr>
          <p:txBody>
            <a:bodyPr wrap="square" rtlCol="0">
              <a:spAutoFit/>
            </a:bodyPr>
            <a:lstStyle/>
            <a:p>
              <a:pPr algn="ctr"/>
              <a:r>
                <a:rPr lang="en-US" sz="1600" dirty="0"/>
                <a:t>Optimization Error</a:t>
              </a:r>
            </a:p>
          </p:txBody>
        </p:sp>
      </p:grpSp>
    </p:spTree>
    <p:extLst>
      <p:ext uri="{BB962C8B-B14F-4D97-AF65-F5344CB8AC3E}">
        <p14:creationId xmlns:p14="http://schemas.microsoft.com/office/powerpoint/2010/main" val="15054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770927"/>
            <a:ext cx="9071640" cy="4915623"/>
          </a:xfrm>
        </p:spPr>
        <p:txBody>
          <a:bodyPr/>
          <a:lstStyle/>
          <a:p>
            <a:pPr marL="457200" indent="-457200">
              <a:buFont typeface="Arial" panose="020B0604020202020204" pitchFamily="34" charset="0"/>
              <a:buChar char="•"/>
            </a:pPr>
            <a:r>
              <a:rPr lang="en-US" sz="2800" dirty="0"/>
              <a:t>Approximation/Modeling Error</a:t>
            </a:r>
          </a:p>
          <a:p>
            <a:pPr marL="457200" lvl="1" indent="-457200">
              <a:buFont typeface="Wingdings" pitchFamily="2" charset="2"/>
              <a:buChar char="Ø"/>
            </a:pPr>
            <a:r>
              <a:rPr lang="en-US" sz="2400" dirty="0"/>
              <a:t>We approximate the reality with a model (hypothesis class)</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Estimation Error</a:t>
            </a:r>
          </a:p>
          <a:p>
            <a:pPr marL="457200" lvl="1" indent="-457200">
              <a:buFont typeface="Wingdings" pitchFamily="2" charset="2"/>
              <a:buChar char="Ø"/>
            </a:pPr>
            <a:r>
              <a:rPr lang="en-US" sz="2400" dirty="0"/>
              <a:t>We try to learn a model with finite data</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Optimization Error</a:t>
            </a:r>
          </a:p>
          <a:p>
            <a:pPr marL="457200" lvl="1" indent="-457200">
              <a:buFont typeface="Wingdings" pitchFamily="2" charset="2"/>
              <a:buChar char="Ø"/>
            </a:pPr>
            <a:r>
              <a:rPr lang="en-US" sz="2400" dirty="0"/>
              <a:t>We could/did not optimize to completion</a:t>
            </a:r>
          </a:p>
          <a:p>
            <a:pPr marL="0" indent="0">
              <a:buNone/>
            </a:pPr>
            <a:endParaRPr lang="en-US" dirty="0"/>
          </a:p>
          <a:p>
            <a:pPr marL="457200" indent="-457200">
              <a:buFont typeface="Arial" panose="020B0604020202020204" pitchFamily="34" charset="0"/>
              <a:buChar char="•"/>
            </a:pPr>
            <a:r>
              <a:rPr lang="en-US" sz="2800" dirty="0"/>
              <a:t>Bayes Error (more on this later)</a:t>
            </a:r>
          </a:p>
          <a:p>
            <a:pPr marL="457200" lvl="1" indent="-457200">
              <a:buFont typeface="Wingdings" pitchFamily="2" charset="2"/>
              <a:buChar char="Ø"/>
            </a:pPr>
            <a:r>
              <a:rPr lang="en-US" sz="2400" dirty="0"/>
              <a:t>Reality just sucks!</a:t>
            </a:r>
          </a:p>
        </p:txBody>
      </p:sp>
      <p:sp>
        <p:nvSpPr>
          <p:cNvPr id="2" name="Title 1"/>
          <p:cNvSpPr>
            <a:spLocks noGrp="1"/>
          </p:cNvSpPr>
          <p:nvPr>
            <p:ph type="title"/>
          </p:nvPr>
        </p:nvSpPr>
        <p:spPr/>
        <p:txBody>
          <a:bodyPr/>
          <a:lstStyle/>
          <a:p>
            <a:pPr algn="ctr"/>
            <a:r>
              <a:rPr lang="en-US" dirty="0"/>
              <a:t>Error Decomposition</a:t>
            </a:r>
          </a:p>
        </p:txBody>
      </p:sp>
    </p:spTree>
    <p:extLst>
      <p:ext uri="{BB962C8B-B14F-4D97-AF65-F5344CB8AC3E}">
        <p14:creationId xmlns:p14="http://schemas.microsoft.com/office/powerpoint/2010/main" val="16961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563479"/>
            <a:ext cx="9071639" cy="5694875"/>
          </a:xfrm>
        </p:spPr>
        <p:txBody>
          <a:bodyPr/>
          <a:lstStyle/>
          <a:p>
            <a:pPr marL="457200" indent="-457200">
              <a:buFont typeface="Arial" panose="020B0604020202020204" pitchFamily="34" charset="0"/>
              <a:buChar char="•"/>
            </a:pPr>
            <a:r>
              <a:rPr lang="en-US" sz="2400" dirty="0"/>
              <a:t>Bias</a:t>
            </a:r>
          </a:p>
          <a:p>
            <a:pPr marL="457200" lvl="1" indent="-457200">
              <a:buFont typeface="Wingdings" pitchFamily="2" charset="2"/>
              <a:buChar char="Ø"/>
            </a:pPr>
            <a:r>
              <a:rPr lang="en-US" sz="2400" dirty="0"/>
              <a:t>Systematic error that comes from the inability of the model to learn the true relationship between features and labels (underfitting)</a:t>
            </a:r>
          </a:p>
          <a:p>
            <a:pPr marL="457200" lvl="1" indent="-457200">
              <a:buFont typeface="Wingdings" pitchFamily="2" charset="2"/>
              <a:buChar char="Ø"/>
            </a:pPr>
            <a:r>
              <a:rPr lang="en-US" sz="2400" dirty="0"/>
              <a:t>Can be corrected by increasing the model’s complexity</a:t>
            </a:r>
          </a:p>
          <a:p>
            <a:pPr marL="457200" lvl="1"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Variance</a:t>
            </a:r>
          </a:p>
          <a:p>
            <a:pPr marL="457200" lvl="1" indent="-457200">
              <a:buFont typeface="Wingdings" pitchFamily="2" charset="2"/>
              <a:buChar char="Ø"/>
            </a:pPr>
            <a:r>
              <a:rPr lang="en-US" sz="2400" dirty="0"/>
              <a:t>Random error that comes from sensitivity to small fluctuations in the data, because the algorithm modeled noise in the training data (overfitting)</a:t>
            </a:r>
          </a:p>
          <a:p>
            <a:pPr marL="457200" lvl="1" indent="-457200">
              <a:buFont typeface="Wingdings" pitchFamily="2" charset="2"/>
              <a:buChar char="Ø"/>
            </a:pPr>
            <a:r>
              <a:rPr lang="en-US" sz="2400" dirty="0"/>
              <a:t>Can be corrected by adding more training samples or by decreasing the model’s complexity</a:t>
            </a:r>
          </a:p>
          <a:p>
            <a:pPr marL="0" indent="0">
              <a:buNone/>
            </a:pPr>
            <a:endParaRPr lang="en-US" sz="2400" dirty="0"/>
          </a:p>
        </p:txBody>
      </p:sp>
      <p:sp>
        <p:nvSpPr>
          <p:cNvPr id="2" name="Title 1"/>
          <p:cNvSpPr>
            <a:spLocks noGrp="1"/>
          </p:cNvSpPr>
          <p:nvPr>
            <p:ph type="title"/>
          </p:nvPr>
        </p:nvSpPr>
        <p:spPr/>
        <p:txBody>
          <a:bodyPr/>
          <a:lstStyle/>
          <a:p>
            <a:pPr algn="ctr"/>
            <a:r>
              <a:rPr lang="en-US" dirty="0"/>
              <a:t>Bias-Variance Trade-off</a:t>
            </a:r>
          </a:p>
        </p:txBody>
      </p:sp>
    </p:spTree>
    <p:extLst>
      <p:ext uri="{BB962C8B-B14F-4D97-AF65-F5344CB8AC3E}">
        <p14:creationId xmlns:p14="http://schemas.microsoft.com/office/powerpoint/2010/main" val="289184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Bias-Variance Trade-off</a:t>
            </a:r>
          </a:p>
        </p:txBody>
      </p:sp>
      <p:pic>
        <p:nvPicPr>
          <p:cNvPr id="9" name="Picture 8" descr="A person standing in front of a building&#10;&#10;Description automatically generated">
            <a:extLst>
              <a:ext uri="{FF2B5EF4-FFF2-40B4-BE49-F238E27FC236}">
                <a16:creationId xmlns:a16="http://schemas.microsoft.com/office/drawing/2014/main" id="{D027A55C-096D-6A47-B72D-A3183AAA1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59" y="1563480"/>
            <a:ext cx="8530121" cy="5653098"/>
          </a:xfrm>
          <a:prstGeom prst="rect">
            <a:avLst/>
          </a:prstGeom>
        </p:spPr>
      </p:pic>
    </p:spTree>
    <p:extLst>
      <p:ext uri="{BB962C8B-B14F-4D97-AF65-F5344CB8AC3E}">
        <p14:creationId xmlns:p14="http://schemas.microsoft.com/office/powerpoint/2010/main" val="410856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0" y="301320"/>
            <a:ext cx="9071640" cy="1262160"/>
          </a:xfrm>
        </p:spPr>
        <p:txBody>
          <a:bodyPr/>
          <a:lstStyle/>
          <a:p>
            <a:pPr algn="ctr"/>
            <a:r>
              <a:rPr lang="en-US" dirty="0"/>
              <a:t>Bias-Variance Trade-off</a:t>
            </a:r>
          </a:p>
        </p:txBody>
      </p:sp>
      <p:pic>
        <p:nvPicPr>
          <p:cNvPr id="4" name="Picture 3" descr="A picture containing bottle&#10;&#10;Description automatically generated">
            <a:extLst>
              <a:ext uri="{FF2B5EF4-FFF2-40B4-BE49-F238E27FC236}">
                <a16:creationId xmlns:a16="http://schemas.microsoft.com/office/drawing/2014/main" id="{B913EF02-CB44-FE45-BB32-7F97C7306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453" y="2098429"/>
            <a:ext cx="1776437" cy="2491835"/>
          </a:xfrm>
          <a:prstGeom prst="rect">
            <a:avLst/>
          </a:prstGeom>
        </p:spPr>
      </p:pic>
      <p:pic>
        <p:nvPicPr>
          <p:cNvPr id="6" name="Picture 5" descr="A picture containing bottle&#10;&#10;Description automatically generated">
            <a:extLst>
              <a:ext uri="{FF2B5EF4-FFF2-40B4-BE49-F238E27FC236}">
                <a16:creationId xmlns:a16="http://schemas.microsoft.com/office/drawing/2014/main" id="{EB67104C-CCC8-3C4B-A683-2689AA156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052" y="2098428"/>
            <a:ext cx="1776437" cy="2491835"/>
          </a:xfrm>
          <a:prstGeom prst="rect">
            <a:avLst/>
          </a:prstGeom>
        </p:spPr>
      </p:pic>
      <p:pic>
        <p:nvPicPr>
          <p:cNvPr id="7" name="Picture 6" descr="A picture containing bottle&#10;&#10;Description automatically generated">
            <a:extLst>
              <a:ext uri="{FF2B5EF4-FFF2-40B4-BE49-F238E27FC236}">
                <a16:creationId xmlns:a16="http://schemas.microsoft.com/office/drawing/2014/main" id="{2AA4AA5D-6115-C344-8F94-BF00663F7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452" y="4766520"/>
            <a:ext cx="1776437" cy="2491835"/>
          </a:xfrm>
          <a:prstGeom prst="rect">
            <a:avLst/>
          </a:prstGeom>
        </p:spPr>
      </p:pic>
      <p:pic>
        <p:nvPicPr>
          <p:cNvPr id="8" name="Picture 7" descr="A picture containing bottle&#10;&#10;Description automatically generated">
            <a:extLst>
              <a:ext uri="{FF2B5EF4-FFF2-40B4-BE49-F238E27FC236}">
                <a16:creationId xmlns:a16="http://schemas.microsoft.com/office/drawing/2014/main" id="{CB89891B-42A5-524C-8A28-7AA159DF5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051" y="4766520"/>
            <a:ext cx="1776437" cy="2491835"/>
          </a:xfrm>
          <a:prstGeom prst="rect">
            <a:avLst/>
          </a:prstGeom>
        </p:spPr>
      </p:pic>
      <p:sp>
        <p:nvSpPr>
          <p:cNvPr id="5" name="Oval 4">
            <a:extLst>
              <a:ext uri="{FF2B5EF4-FFF2-40B4-BE49-F238E27FC236}">
                <a16:creationId xmlns:a16="http://schemas.microsoft.com/office/drawing/2014/main" id="{C6DD516C-80ED-5E4F-909D-4D3975F6191F}"/>
              </a:ext>
            </a:extLst>
          </p:cNvPr>
          <p:cNvSpPr/>
          <p:nvPr/>
        </p:nvSpPr>
        <p:spPr>
          <a:xfrm>
            <a:off x="3776420" y="30697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1" name="Oval 10">
            <a:extLst>
              <a:ext uri="{FF2B5EF4-FFF2-40B4-BE49-F238E27FC236}">
                <a16:creationId xmlns:a16="http://schemas.microsoft.com/office/drawing/2014/main" id="{951E0777-9ABD-674E-B5E0-CABBCEC7EA80}"/>
              </a:ext>
            </a:extLst>
          </p:cNvPr>
          <p:cNvSpPr/>
          <p:nvPr/>
        </p:nvSpPr>
        <p:spPr>
          <a:xfrm>
            <a:off x="3865320" y="31713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2" name="Oval 11">
            <a:extLst>
              <a:ext uri="{FF2B5EF4-FFF2-40B4-BE49-F238E27FC236}">
                <a16:creationId xmlns:a16="http://schemas.microsoft.com/office/drawing/2014/main" id="{74E8AB21-D232-EC4A-8AB3-DCE50B35BBB7}"/>
              </a:ext>
            </a:extLst>
          </p:cNvPr>
          <p:cNvSpPr/>
          <p:nvPr/>
        </p:nvSpPr>
        <p:spPr>
          <a:xfrm>
            <a:off x="3966920" y="33301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3" name="Oval 12">
            <a:extLst>
              <a:ext uri="{FF2B5EF4-FFF2-40B4-BE49-F238E27FC236}">
                <a16:creationId xmlns:a16="http://schemas.microsoft.com/office/drawing/2014/main" id="{0A06CF39-A0CA-2B4F-9FF5-F7D82AD90EEA}"/>
              </a:ext>
            </a:extLst>
          </p:cNvPr>
          <p:cNvSpPr/>
          <p:nvPr/>
        </p:nvSpPr>
        <p:spPr>
          <a:xfrm>
            <a:off x="3725620" y="32602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4" name="Oval 13">
            <a:extLst>
              <a:ext uri="{FF2B5EF4-FFF2-40B4-BE49-F238E27FC236}">
                <a16:creationId xmlns:a16="http://schemas.microsoft.com/office/drawing/2014/main" id="{587584BD-5D25-D446-82F2-C56998321863}"/>
              </a:ext>
            </a:extLst>
          </p:cNvPr>
          <p:cNvSpPr/>
          <p:nvPr/>
        </p:nvSpPr>
        <p:spPr>
          <a:xfrm>
            <a:off x="3846270" y="35142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5" name="Oval 14">
            <a:extLst>
              <a:ext uri="{FF2B5EF4-FFF2-40B4-BE49-F238E27FC236}">
                <a16:creationId xmlns:a16="http://schemas.microsoft.com/office/drawing/2014/main" id="{153D7C14-89ED-0C43-A640-57069064EC35}"/>
              </a:ext>
            </a:extLst>
          </p:cNvPr>
          <p:cNvSpPr/>
          <p:nvPr/>
        </p:nvSpPr>
        <p:spPr>
          <a:xfrm>
            <a:off x="3833570" y="33745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6" name="Oval 15">
            <a:extLst>
              <a:ext uri="{FF2B5EF4-FFF2-40B4-BE49-F238E27FC236}">
                <a16:creationId xmlns:a16="http://schemas.microsoft.com/office/drawing/2014/main" id="{1CDAAF26-FDEC-6E4E-9B93-3D772CAFAEAE}"/>
              </a:ext>
            </a:extLst>
          </p:cNvPr>
          <p:cNvSpPr/>
          <p:nvPr/>
        </p:nvSpPr>
        <p:spPr>
          <a:xfrm>
            <a:off x="7865820" y="37174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7" name="Oval 16">
            <a:extLst>
              <a:ext uri="{FF2B5EF4-FFF2-40B4-BE49-F238E27FC236}">
                <a16:creationId xmlns:a16="http://schemas.microsoft.com/office/drawing/2014/main" id="{81DE5141-DC2B-6B49-8FC4-33AE36B1E724}"/>
              </a:ext>
            </a:extLst>
          </p:cNvPr>
          <p:cNvSpPr/>
          <p:nvPr/>
        </p:nvSpPr>
        <p:spPr>
          <a:xfrm>
            <a:off x="7726120" y="37873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8" name="Oval 17">
            <a:extLst>
              <a:ext uri="{FF2B5EF4-FFF2-40B4-BE49-F238E27FC236}">
                <a16:creationId xmlns:a16="http://schemas.microsoft.com/office/drawing/2014/main" id="{5DCDC9C8-817E-634C-962C-C1064A1BB509}"/>
              </a:ext>
            </a:extLst>
          </p:cNvPr>
          <p:cNvSpPr/>
          <p:nvPr/>
        </p:nvSpPr>
        <p:spPr>
          <a:xfrm>
            <a:off x="7834070" y="39270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9" name="Oval 18">
            <a:extLst>
              <a:ext uri="{FF2B5EF4-FFF2-40B4-BE49-F238E27FC236}">
                <a16:creationId xmlns:a16="http://schemas.microsoft.com/office/drawing/2014/main" id="{6331CC99-6A0C-C443-889B-EA8DF3D61DC3}"/>
              </a:ext>
            </a:extLst>
          </p:cNvPr>
          <p:cNvSpPr/>
          <p:nvPr/>
        </p:nvSpPr>
        <p:spPr>
          <a:xfrm>
            <a:off x="7586420" y="38762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0" name="Oval 19">
            <a:extLst>
              <a:ext uri="{FF2B5EF4-FFF2-40B4-BE49-F238E27FC236}">
                <a16:creationId xmlns:a16="http://schemas.microsoft.com/office/drawing/2014/main" id="{6E3D4B32-FFE1-FC47-8CEC-893327A88842}"/>
              </a:ext>
            </a:extLst>
          </p:cNvPr>
          <p:cNvSpPr/>
          <p:nvPr/>
        </p:nvSpPr>
        <p:spPr>
          <a:xfrm>
            <a:off x="7732470" y="3623928"/>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1" name="Oval 20">
            <a:extLst>
              <a:ext uri="{FF2B5EF4-FFF2-40B4-BE49-F238E27FC236}">
                <a16:creationId xmlns:a16="http://schemas.microsoft.com/office/drawing/2014/main" id="{157D2E3B-F0A5-D940-B83D-D43C32CEE373}"/>
              </a:ext>
            </a:extLst>
          </p:cNvPr>
          <p:cNvSpPr/>
          <p:nvPr/>
        </p:nvSpPr>
        <p:spPr>
          <a:xfrm>
            <a:off x="7643570" y="39905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2" name="Oval 21">
            <a:extLst>
              <a:ext uri="{FF2B5EF4-FFF2-40B4-BE49-F238E27FC236}">
                <a16:creationId xmlns:a16="http://schemas.microsoft.com/office/drawing/2014/main" id="{57AB905E-3BA8-1D43-BA1C-04D81AD6BF26}"/>
              </a:ext>
            </a:extLst>
          </p:cNvPr>
          <p:cNvSpPr/>
          <p:nvPr/>
        </p:nvSpPr>
        <p:spPr>
          <a:xfrm>
            <a:off x="3834525" y="56358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3" name="Oval 22">
            <a:extLst>
              <a:ext uri="{FF2B5EF4-FFF2-40B4-BE49-F238E27FC236}">
                <a16:creationId xmlns:a16="http://schemas.microsoft.com/office/drawing/2014/main" id="{CE19FEA4-4E70-2D42-A360-EBDE77318178}"/>
              </a:ext>
            </a:extLst>
          </p:cNvPr>
          <p:cNvSpPr/>
          <p:nvPr/>
        </p:nvSpPr>
        <p:spPr>
          <a:xfrm>
            <a:off x="4066690" y="5603098"/>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4" name="Oval 23">
            <a:extLst>
              <a:ext uri="{FF2B5EF4-FFF2-40B4-BE49-F238E27FC236}">
                <a16:creationId xmlns:a16="http://schemas.microsoft.com/office/drawing/2014/main" id="{F5A42345-3494-C241-A7B7-03B80C3D6B31}"/>
              </a:ext>
            </a:extLst>
          </p:cNvPr>
          <p:cNvSpPr/>
          <p:nvPr/>
        </p:nvSpPr>
        <p:spPr>
          <a:xfrm>
            <a:off x="4155590" y="61057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5" name="Oval 24">
            <a:extLst>
              <a:ext uri="{FF2B5EF4-FFF2-40B4-BE49-F238E27FC236}">
                <a16:creationId xmlns:a16="http://schemas.microsoft.com/office/drawing/2014/main" id="{AAFC88F9-B4B3-B840-9062-B877FB9C5AB4}"/>
              </a:ext>
            </a:extLst>
          </p:cNvPr>
          <p:cNvSpPr/>
          <p:nvPr/>
        </p:nvSpPr>
        <p:spPr>
          <a:xfrm>
            <a:off x="3664890" y="5859022"/>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6" name="Oval 25">
            <a:extLst>
              <a:ext uri="{FF2B5EF4-FFF2-40B4-BE49-F238E27FC236}">
                <a16:creationId xmlns:a16="http://schemas.microsoft.com/office/drawing/2014/main" id="{418C5201-8DEA-0A47-BDA1-5BCFDBA922FD}"/>
              </a:ext>
            </a:extLst>
          </p:cNvPr>
          <p:cNvSpPr/>
          <p:nvPr/>
        </p:nvSpPr>
        <p:spPr>
          <a:xfrm>
            <a:off x="3575990" y="64856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7" name="Oval 26">
            <a:extLst>
              <a:ext uri="{FF2B5EF4-FFF2-40B4-BE49-F238E27FC236}">
                <a16:creationId xmlns:a16="http://schemas.microsoft.com/office/drawing/2014/main" id="{1C764299-D749-FA41-98D1-FD436661E535}"/>
              </a:ext>
            </a:extLst>
          </p:cNvPr>
          <p:cNvSpPr/>
          <p:nvPr/>
        </p:nvSpPr>
        <p:spPr>
          <a:xfrm>
            <a:off x="3891675" y="606131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8" name="Oval 27">
            <a:extLst>
              <a:ext uri="{FF2B5EF4-FFF2-40B4-BE49-F238E27FC236}">
                <a16:creationId xmlns:a16="http://schemas.microsoft.com/office/drawing/2014/main" id="{4A721972-7F05-EF46-8C14-91E2995406FC}"/>
              </a:ext>
            </a:extLst>
          </p:cNvPr>
          <p:cNvSpPr/>
          <p:nvPr/>
        </p:nvSpPr>
        <p:spPr>
          <a:xfrm>
            <a:off x="4011370" y="63418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9" name="Oval 28">
            <a:extLst>
              <a:ext uri="{FF2B5EF4-FFF2-40B4-BE49-F238E27FC236}">
                <a16:creationId xmlns:a16="http://schemas.microsoft.com/office/drawing/2014/main" id="{0D4E2DD4-DD07-1644-8E05-DE13739A4E96}"/>
              </a:ext>
            </a:extLst>
          </p:cNvPr>
          <p:cNvSpPr/>
          <p:nvPr/>
        </p:nvSpPr>
        <p:spPr>
          <a:xfrm>
            <a:off x="7586420" y="62529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0" name="Oval 29">
            <a:extLst>
              <a:ext uri="{FF2B5EF4-FFF2-40B4-BE49-F238E27FC236}">
                <a16:creationId xmlns:a16="http://schemas.microsoft.com/office/drawing/2014/main" id="{19DEB333-B0C1-984E-918D-018D15896E6B}"/>
              </a:ext>
            </a:extLst>
          </p:cNvPr>
          <p:cNvSpPr/>
          <p:nvPr/>
        </p:nvSpPr>
        <p:spPr>
          <a:xfrm>
            <a:off x="7878520" y="6374385"/>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1" name="Oval 30">
            <a:extLst>
              <a:ext uri="{FF2B5EF4-FFF2-40B4-BE49-F238E27FC236}">
                <a16:creationId xmlns:a16="http://schemas.microsoft.com/office/drawing/2014/main" id="{620D9561-7AAC-304E-9739-83C313A364C2}"/>
              </a:ext>
            </a:extLst>
          </p:cNvPr>
          <p:cNvSpPr/>
          <p:nvPr/>
        </p:nvSpPr>
        <p:spPr>
          <a:xfrm>
            <a:off x="7878520" y="6689252"/>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2" name="Oval 31">
            <a:extLst>
              <a:ext uri="{FF2B5EF4-FFF2-40B4-BE49-F238E27FC236}">
                <a16:creationId xmlns:a16="http://schemas.microsoft.com/office/drawing/2014/main" id="{EBBB8FD8-57FB-F64E-BC50-E6B63044B030}"/>
              </a:ext>
            </a:extLst>
          </p:cNvPr>
          <p:cNvSpPr/>
          <p:nvPr/>
        </p:nvSpPr>
        <p:spPr>
          <a:xfrm>
            <a:off x="7416785" y="6476085"/>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3" name="Oval 32">
            <a:extLst>
              <a:ext uri="{FF2B5EF4-FFF2-40B4-BE49-F238E27FC236}">
                <a16:creationId xmlns:a16="http://schemas.microsoft.com/office/drawing/2014/main" id="{3B7266DB-F6F8-BA4E-BF9E-90CD6210590A}"/>
              </a:ext>
            </a:extLst>
          </p:cNvPr>
          <p:cNvSpPr/>
          <p:nvPr/>
        </p:nvSpPr>
        <p:spPr>
          <a:xfrm>
            <a:off x="7327885" y="71027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4" name="Oval 33">
            <a:extLst>
              <a:ext uri="{FF2B5EF4-FFF2-40B4-BE49-F238E27FC236}">
                <a16:creationId xmlns:a16="http://schemas.microsoft.com/office/drawing/2014/main" id="{CD49DAA1-B1B2-0F45-B384-C6778D9E3D4C}"/>
              </a:ext>
            </a:extLst>
          </p:cNvPr>
          <p:cNvSpPr/>
          <p:nvPr/>
        </p:nvSpPr>
        <p:spPr>
          <a:xfrm>
            <a:off x="7541970" y="671119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5" name="Oval 34">
            <a:extLst>
              <a:ext uri="{FF2B5EF4-FFF2-40B4-BE49-F238E27FC236}">
                <a16:creationId xmlns:a16="http://schemas.microsoft.com/office/drawing/2014/main" id="{AA798243-35B0-1E45-8976-F0AAECDBF61E}"/>
              </a:ext>
            </a:extLst>
          </p:cNvPr>
          <p:cNvSpPr/>
          <p:nvPr/>
        </p:nvSpPr>
        <p:spPr>
          <a:xfrm>
            <a:off x="7763265" y="6958889"/>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6" name="TextBox 35">
            <a:extLst>
              <a:ext uri="{FF2B5EF4-FFF2-40B4-BE49-F238E27FC236}">
                <a16:creationId xmlns:a16="http://schemas.microsoft.com/office/drawing/2014/main" id="{A0CEB68B-3037-2042-9A54-271E51880A4A}"/>
              </a:ext>
            </a:extLst>
          </p:cNvPr>
          <p:cNvSpPr txBox="1"/>
          <p:nvPr/>
        </p:nvSpPr>
        <p:spPr>
          <a:xfrm>
            <a:off x="2983452" y="1563879"/>
            <a:ext cx="1776437" cy="461665"/>
          </a:xfrm>
          <a:prstGeom prst="rect">
            <a:avLst/>
          </a:prstGeom>
          <a:noFill/>
        </p:spPr>
        <p:txBody>
          <a:bodyPr wrap="square" rtlCol="0">
            <a:spAutoFit/>
          </a:bodyPr>
          <a:lstStyle/>
          <a:p>
            <a:pPr algn="ctr"/>
            <a:r>
              <a:rPr lang="ro-RO" sz="2400" dirty="0" err="1"/>
              <a:t>Low</a:t>
            </a:r>
            <a:r>
              <a:rPr lang="ro-RO" sz="2400" dirty="0"/>
              <a:t> </a:t>
            </a:r>
            <a:r>
              <a:rPr lang="ro-RO" sz="2400" dirty="0" err="1"/>
              <a:t>Bias</a:t>
            </a:r>
            <a:endParaRPr lang="ro-RO" sz="2400" dirty="0"/>
          </a:p>
        </p:txBody>
      </p:sp>
      <p:sp>
        <p:nvSpPr>
          <p:cNvPr id="37" name="TextBox 36">
            <a:extLst>
              <a:ext uri="{FF2B5EF4-FFF2-40B4-BE49-F238E27FC236}">
                <a16:creationId xmlns:a16="http://schemas.microsoft.com/office/drawing/2014/main" id="{36C5B1ED-D35B-7945-9EF4-3DC885285402}"/>
              </a:ext>
            </a:extLst>
          </p:cNvPr>
          <p:cNvSpPr txBox="1"/>
          <p:nvPr/>
        </p:nvSpPr>
        <p:spPr>
          <a:xfrm>
            <a:off x="6279051" y="1566814"/>
            <a:ext cx="1776437" cy="461665"/>
          </a:xfrm>
          <a:prstGeom prst="rect">
            <a:avLst/>
          </a:prstGeom>
          <a:noFill/>
        </p:spPr>
        <p:txBody>
          <a:bodyPr wrap="square" rtlCol="0">
            <a:spAutoFit/>
          </a:bodyPr>
          <a:lstStyle/>
          <a:p>
            <a:pPr algn="ctr"/>
            <a:r>
              <a:rPr lang="ro-RO" sz="2400" dirty="0" err="1"/>
              <a:t>High</a:t>
            </a:r>
            <a:r>
              <a:rPr lang="ro-RO" sz="2400" dirty="0"/>
              <a:t> </a:t>
            </a:r>
            <a:r>
              <a:rPr lang="ro-RO" sz="2400" dirty="0" err="1"/>
              <a:t>Bias</a:t>
            </a:r>
            <a:endParaRPr lang="ro-RO" sz="2400" dirty="0"/>
          </a:p>
        </p:txBody>
      </p:sp>
      <p:sp>
        <p:nvSpPr>
          <p:cNvPr id="38" name="TextBox 37">
            <a:extLst>
              <a:ext uri="{FF2B5EF4-FFF2-40B4-BE49-F238E27FC236}">
                <a16:creationId xmlns:a16="http://schemas.microsoft.com/office/drawing/2014/main" id="{DF6AE340-E74D-7E4D-8891-F4D5591787B8}"/>
              </a:ext>
            </a:extLst>
          </p:cNvPr>
          <p:cNvSpPr txBox="1"/>
          <p:nvPr/>
        </p:nvSpPr>
        <p:spPr>
          <a:xfrm rot="16200000">
            <a:off x="1376178" y="5781602"/>
            <a:ext cx="2491833" cy="461665"/>
          </a:xfrm>
          <a:prstGeom prst="rect">
            <a:avLst/>
          </a:prstGeom>
          <a:noFill/>
        </p:spPr>
        <p:txBody>
          <a:bodyPr wrap="square" rtlCol="0">
            <a:spAutoFit/>
          </a:bodyPr>
          <a:lstStyle/>
          <a:p>
            <a:pPr algn="ctr"/>
            <a:r>
              <a:rPr lang="ro-RO" sz="2400" dirty="0" err="1"/>
              <a:t>High</a:t>
            </a:r>
            <a:r>
              <a:rPr lang="ro-RO" sz="2400" dirty="0"/>
              <a:t> </a:t>
            </a:r>
            <a:r>
              <a:rPr lang="ro-RO" sz="2400" dirty="0" err="1"/>
              <a:t>Variance</a:t>
            </a:r>
            <a:endParaRPr lang="ro-RO" sz="2400" dirty="0"/>
          </a:p>
        </p:txBody>
      </p:sp>
      <p:sp>
        <p:nvSpPr>
          <p:cNvPr id="39" name="TextBox 38">
            <a:extLst>
              <a:ext uri="{FF2B5EF4-FFF2-40B4-BE49-F238E27FC236}">
                <a16:creationId xmlns:a16="http://schemas.microsoft.com/office/drawing/2014/main" id="{E8623C8E-9404-1C4B-B560-13DCD16C54F2}"/>
              </a:ext>
            </a:extLst>
          </p:cNvPr>
          <p:cNvSpPr txBox="1"/>
          <p:nvPr/>
        </p:nvSpPr>
        <p:spPr>
          <a:xfrm rot="16200000">
            <a:off x="1380866" y="3113513"/>
            <a:ext cx="2491836" cy="461665"/>
          </a:xfrm>
          <a:prstGeom prst="rect">
            <a:avLst/>
          </a:prstGeom>
          <a:noFill/>
        </p:spPr>
        <p:txBody>
          <a:bodyPr wrap="square" rtlCol="0">
            <a:spAutoFit/>
          </a:bodyPr>
          <a:lstStyle/>
          <a:p>
            <a:pPr algn="ctr"/>
            <a:r>
              <a:rPr lang="ro-RO" sz="2400" dirty="0" err="1"/>
              <a:t>Low</a:t>
            </a:r>
            <a:r>
              <a:rPr lang="ro-RO" sz="2400" dirty="0"/>
              <a:t> </a:t>
            </a:r>
            <a:r>
              <a:rPr lang="ro-RO" sz="2400" dirty="0" err="1"/>
              <a:t>Variance</a:t>
            </a:r>
            <a:endParaRPr lang="ro-RO" sz="2400" dirty="0"/>
          </a:p>
        </p:txBody>
      </p:sp>
    </p:spTree>
    <p:extLst>
      <p:ext uri="{BB962C8B-B14F-4D97-AF65-F5344CB8AC3E}">
        <p14:creationId xmlns:p14="http://schemas.microsoft.com/office/powerpoint/2010/main" val="2552252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5" name="TextShape 2"/>
          <p:cNvSpPr txBox="1"/>
          <p:nvPr/>
        </p:nvSpPr>
        <p:spPr>
          <a:xfrm>
            <a:off x="504000" y="158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Perhaps the most important problem of learning?</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All about improving generalization capacity</a:t>
            </a:r>
          </a:p>
        </p:txBody>
      </p:sp>
      <p:pic>
        <p:nvPicPr>
          <p:cNvPr id="166" name="Picture 165"/>
          <p:cNvPicPr/>
          <p:nvPr/>
        </p:nvPicPr>
        <p:blipFill>
          <a:blip r:embed="rId2"/>
          <a:stretch/>
        </p:blipFill>
        <p:spPr>
          <a:xfrm>
            <a:off x="1789920" y="3082680"/>
            <a:ext cx="6450480" cy="41500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8" name="TextShape 2"/>
          <p:cNvSpPr txBox="1"/>
          <p:nvPr/>
        </p:nvSpPr>
        <p:spPr>
          <a:xfrm>
            <a:off x="504000" y="158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Example 1: regression task</a:t>
            </a:r>
          </a:p>
        </p:txBody>
      </p:sp>
      <p:pic>
        <p:nvPicPr>
          <p:cNvPr id="169" name="Picture 168"/>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71" name="TextShape 2"/>
          <p:cNvSpPr txBox="1"/>
          <p:nvPr/>
        </p:nvSpPr>
        <p:spPr>
          <a:xfrm>
            <a:off x="504000" y="158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Example 2: classification task</a:t>
            </a:r>
          </a:p>
        </p:txBody>
      </p:sp>
      <p:pic>
        <p:nvPicPr>
          <p:cNvPr id="172" name="Picture 171"/>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882588"/>
            <a:ext cx="9071640" cy="4937760"/>
          </a:xfrm>
        </p:spPr>
        <p:txBody>
          <a:bodyPr/>
          <a:lstStyle/>
          <a:p>
            <a:pPr marL="457200" indent="-457200">
              <a:buFont typeface="Arial" panose="020B0604020202020204" pitchFamily="34" charset="0"/>
              <a:buChar char="•"/>
            </a:pPr>
            <a:r>
              <a:rPr lang="en-US" sz="2800" dirty="0"/>
              <a:t>Training Stage:</a:t>
            </a:r>
          </a:p>
          <a:p>
            <a:pPr marL="457200" lvl="1" indent="-457200">
              <a:buFont typeface="Wingdings" pitchFamily="2" charset="2"/>
              <a:buChar char="Ø"/>
            </a:pPr>
            <a:r>
              <a:rPr lang="en-US" sz="2400" dirty="0"/>
              <a:t>Raw data </a:t>
            </a:r>
            <a:r>
              <a:rPr lang="en-US" sz="2400" dirty="0">
                <a:sym typeface="Wingdings"/>
              </a:rPr>
              <a:t> x  </a:t>
            </a:r>
          </a:p>
          <a:p>
            <a:pPr marL="457200" lvl="1"/>
            <a:r>
              <a:rPr lang="en-US" sz="2400" dirty="0">
                <a:sym typeface="Wingdings"/>
              </a:rPr>
              <a:t>(feature extraction)</a:t>
            </a:r>
          </a:p>
          <a:p>
            <a:pPr marL="457200" lvl="1" indent="-457200">
              <a:buFont typeface="Wingdings" pitchFamily="2" charset="2"/>
              <a:buChar char="Ø"/>
            </a:pPr>
            <a:r>
              <a:rPr lang="en-US" sz="2400" dirty="0">
                <a:sym typeface="Wingdings"/>
              </a:rPr>
              <a:t>Training data {(x, y)}  f 		 </a:t>
            </a:r>
          </a:p>
          <a:p>
            <a:pPr marL="457200" lvl="1"/>
            <a:r>
              <a:rPr lang="en-US" sz="2400" dirty="0">
                <a:sym typeface="Wingdings"/>
              </a:rPr>
              <a:t>(learning)</a:t>
            </a:r>
          </a:p>
          <a:p>
            <a:pPr marL="457200" indent="-457200">
              <a:buFont typeface="Arial" panose="020B0604020202020204" pitchFamily="34" charset="0"/>
              <a:buChar char="•"/>
            </a:pPr>
            <a:endParaRPr lang="en-US" sz="2800" dirty="0">
              <a:sym typeface="Wingdings"/>
            </a:endParaRPr>
          </a:p>
          <a:p>
            <a:pPr marL="457200" indent="-457200">
              <a:buFont typeface="Arial" panose="020B0604020202020204" pitchFamily="34" charset="0"/>
              <a:buChar char="•"/>
            </a:pPr>
            <a:r>
              <a:rPr lang="en-US" sz="2800" dirty="0">
                <a:sym typeface="Wingdings"/>
              </a:rPr>
              <a:t>Testing Stage:</a:t>
            </a:r>
          </a:p>
          <a:p>
            <a:pPr marL="457200" lvl="1" indent="-457200">
              <a:buFont typeface="Wingdings" pitchFamily="2" charset="2"/>
              <a:buChar char="Ø"/>
            </a:pPr>
            <a:r>
              <a:rPr lang="en-US" sz="2400" dirty="0"/>
              <a:t>Raw data </a:t>
            </a:r>
            <a:r>
              <a:rPr lang="en-US" sz="2400" dirty="0">
                <a:sym typeface="Wingdings"/>
              </a:rPr>
              <a:t> x  </a:t>
            </a:r>
          </a:p>
          <a:p>
            <a:pPr marL="457200" lvl="1"/>
            <a:r>
              <a:rPr lang="en-US" sz="2400" dirty="0">
                <a:sym typeface="Wingdings"/>
              </a:rPr>
              <a:t>(feature extraction)</a:t>
            </a:r>
          </a:p>
          <a:p>
            <a:pPr marL="457200" lvl="1" indent="-457200">
              <a:buFont typeface="Wingdings" pitchFamily="2" charset="2"/>
              <a:buChar char="Ø"/>
            </a:pPr>
            <a:r>
              <a:rPr lang="en-US" sz="2400" dirty="0">
                <a:sym typeface="Wingdings"/>
              </a:rPr>
              <a:t>T</a:t>
            </a:r>
            <a:r>
              <a:rPr lang="en-US" sz="2400" dirty="0"/>
              <a:t>est data x </a:t>
            </a:r>
            <a:r>
              <a:rPr lang="en-US" sz="2400" dirty="0">
                <a:sym typeface="Wingdings"/>
              </a:rPr>
              <a:t> f(x) 	  </a:t>
            </a:r>
          </a:p>
          <a:p>
            <a:pPr marL="457200" lvl="1"/>
            <a:r>
              <a:rPr lang="en-US" sz="2400" dirty="0">
                <a:sym typeface="Wingdings"/>
              </a:rPr>
              <a:t>(apply function, evaluate error)</a:t>
            </a:r>
            <a:endParaRPr lang="en-US" sz="2400" dirty="0"/>
          </a:p>
        </p:txBody>
      </p:sp>
      <p:sp>
        <p:nvSpPr>
          <p:cNvPr id="2" name="Title 1"/>
          <p:cNvSpPr>
            <a:spLocks noGrp="1"/>
          </p:cNvSpPr>
          <p:nvPr>
            <p:ph type="title"/>
          </p:nvPr>
        </p:nvSpPr>
        <p:spPr/>
        <p:txBody>
          <a:bodyPr/>
          <a:lstStyle/>
          <a:p>
            <a:pPr algn="ctr"/>
            <a:r>
              <a:rPr lang="en-US" dirty="0"/>
              <a:t>Procedural View</a:t>
            </a:r>
          </a:p>
        </p:txBody>
      </p:sp>
    </p:spTree>
    <p:extLst>
      <p:ext uri="{BB962C8B-B14F-4D97-AF65-F5344CB8AC3E}">
        <p14:creationId xmlns:p14="http://schemas.microsoft.com/office/powerpoint/2010/main" val="4471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Shape 1"/>
          <p:cNvSpPr txBox="1"/>
          <p:nvPr/>
        </p:nvSpPr>
        <p:spPr>
          <a:xfrm>
            <a:off x="504000" y="301320"/>
            <a:ext cx="9071640" cy="1061967"/>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Learning paradigms</a:t>
            </a:r>
          </a:p>
        </p:txBody>
      </p:sp>
      <p:sp>
        <p:nvSpPr>
          <p:cNvPr id="59" name="TextShape 2"/>
          <p:cNvSpPr txBox="1"/>
          <p:nvPr/>
        </p:nvSpPr>
        <p:spPr>
          <a:xfrm>
            <a:off x="504000" y="1563481"/>
            <a:ext cx="9071640" cy="5694874"/>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Standard learning paradigms:</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Supervised learning</a:t>
            </a:r>
          </a:p>
          <a:p>
            <a:pPr marL="565200" indent="-457200">
              <a:spcAft>
                <a:spcPts val="1414"/>
              </a:spcAft>
              <a:buClr>
                <a:srgbClr val="000000"/>
              </a:buClr>
              <a:buSzPct val="100000"/>
              <a:buFont typeface="Wingdings" pitchFamily="2" charset="2"/>
              <a:buChar char="Ø"/>
            </a:pPr>
            <a:r>
              <a:rPr lang="en-US" sz="2800" spc="-1" dirty="0">
                <a:solidFill>
                  <a:srgbClr val="000000"/>
                </a:solidFill>
                <a:uFill>
                  <a:solidFill>
                    <a:srgbClr val="FFFFFF"/>
                  </a:solidFill>
                </a:uFill>
                <a:latin typeface="Arial"/>
              </a:rPr>
              <a:t>U</a:t>
            </a:r>
            <a:r>
              <a:rPr lang="en-US" sz="2800" b="0" strike="noStrike" spc="-1" dirty="0">
                <a:solidFill>
                  <a:srgbClr val="000000"/>
                </a:solidFill>
                <a:uFill>
                  <a:solidFill>
                    <a:srgbClr val="FFFFFF"/>
                  </a:solidFill>
                </a:uFill>
                <a:latin typeface="Arial"/>
              </a:rPr>
              <a:t>nsupervised learning</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Semi-supervised learning</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Reinforcement learning</a:t>
            </a:r>
          </a:p>
          <a:p>
            <a:pPr marL="108000">
              <a:spcAft>
                <a:spcPts val="1414"/>
              </a:spcAft>
              <a:buClr>
                <a:srgbClr val="000000"/>
              </a:buClr>
              <a:buSzPct val="45000"/>
            </a:pPr>
            <a:endParaRPr lang="en-US" sz="1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Non-standard paradigms:</a:t>
            </a:r>
          </a:p>
          <a:p>
            <a:pPr marL="565200" indent="-457200">
              <a:spcAft>
                <a:spcPts val="1414"/>
              </a:spcAft>
              <a:buClr>
                <a:srgbClr val="000000"/>
              </a:buClr>
              <a:buSzPct val="100000"/>
              <a:buFont typeface="Wingdings" pitchFamily="2" charset="2"/>
              <a:buChar char="Ø"/>
            </a:pPr>
            <a:r>
              <a:rPr lang="en-US" sz="2800" spc="-1" dirty="0">
                <a:solidFill>
                  <a:srgbClr val="000000"/>
                </a:solidFill>
                <a:uFill>
                  <a:solidFill>
                    <a:srgbClr val="FFFFFF"/>
                  </a:solidFill>
                </a:uFill>
                <a:latin typeface="Arial"/>
              </a:rPr>
              <a:t>A</a:t>
            </a:r>
            <a:r>
              <a:rPr lang="en-US" sz="2800" b="0" strike="noStrike" spc="-1" dirty="0">
                <a:solidFill>
                  <a:srgbClr val="000000"/>
                </a:solidFill>
                <a:uFill>
                  <a:solidFill>
                    <a:srgbClr val="FFFFFF"/>
                  </a:solidFill>
                </a:uFill>
                <a:latin typeface="Arial"/>
              </a:rPr>
              <a:t>ctive learning</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Transfer learning</a:t>
            </a:r>
          </a:p>
          <a:p>
            <a:pPr marL="565200" indent="-457200">
              <a:spcAft>
                <a:spcPts val="1414"/>
              </a:spcAft>
              <a:buClr>
                <a:srgbClr val="000000"/>
              </a:buClr>
              <a:buSzPct val="100000"/>
              <a:buFont typeface="Wingdings" pitchFamily="2" charset="2"/>
              <a:buChar char="Ø"/>
            </a:pPr>
            <a:r>
              <a:rPr lang="en-US" sz="2800" spc="-1" dirty="0" err="1">
                <a:solidFill>
                  <a:srgbClr val="000000"/>
                </a:solidFill>
                <a:uFill>
                  <a:solidFill>
                    <a:srgbClr val="FFFFFF"/>
                  </a:solidFill>
                </a:uFill>
                <a:latin typeface="Arial"/>
              </a:rPr>
              <a:t>Transductive</a:t>
            </a:r>
            <a:r>
              <a:rPr lang="en-US" sz="2800" spc="-1" dirty="0">
                <a:solidFill>
                  <a:srgbClr val="000000"/>
                </a:solidFill>
                <a:uFill>
                  <a:solidFill>
                    <a:srgbClr val="FFFFFF"/>
                  </a:solidFill>
                </a:uFill>
                <a:latin typeface="Arial"/>
              </a:rPr>
              <a:t> learning</a:t>
            </a:r>
            <a:endParaRPr lang="en-US" sz="2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7743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882587"/>
            <a:ext cx="9071640" cy="4797911"/>
          </a:xfrm>
        </p:spPr>
        <p:txBody>
          <a:bodyPr/>
          <a:lstStyle/>
          <a:p>
            <a:pPr marL="457200" indent="-457200">
              <a:buFont typeface="Arial" panose="020B0604020202020204" pitchFamily="34" charset="0"/>
              <a:buChar char="•"/>
            </a:pPr>
            <a:r>
              <a:rPr lang="en-US" sz="2800" dirty="0"/>
              <a:t>Probabilities to the rescue:</a:t>
            </a:r>
          </a:p>
          <a:p>
            <a:pPr marL="457200" lvl="1" indent="-457200">
              <a:buFont typeface="Wingdings" pitchFamily="2" charset="2"/>
              <a:buChar char="Ø"/>
            </a:pPr>
            <a:r>
              <a:rPr lang="en-US" sz="2400" dirty="0"/>
              <a:t>x and y are random variables</a:t>
            </a:r>
          </a:p>
          <a:p>
            <a:pPr marL="457200" lvl="1" indent="-457200">
              <a:buFont typeface="Wingdings" pitchFamily="2" charset="2"/>
              <a:buChar char="Ø"/>
            </a:pPr>
            <a:r>
              <a:rPr lang="en-US" sz="2400" dirty="0"/>
              <a:t>D = (x</a:t>
            </a:r>
            <a:r>
              <a:rPr lang="en-US" sz="2400" baseline="-25000" dirty="0"/>
              <a:t>1</a:t>
            </a:r>
            <a:r>
              <a:rPr lang="en-US" sz="2400" dirty="0"/>
              <a:t>,y</a:t>
            </a:r>
            <a:r>
              <a:rPr lang="en-US" sz="2400" baseline="-25000" dirty="0"/>
              <a:t>1</a:t>
            </a:r>
            <a:r>
              <a:rPr lang="en-US" sz="2400" dirty="0"/>
              <a:t>), (x</a:t>
            </a:r>
            <a:r>
              <a:rPr lang="en-US" sz="2400" baseline="-25000" dirty="0"/>
              <a:t>2</a:t>
            </a:r>
            <a:r>
              <a:rPr lang="en-US" sz="2400" dirty="0"/>
              <a:t>,y</a:t>
            </a:r>
            <a:r>
              <a:rPr lang="en-US" sz="2400" baseline="-25000" dirty="0"/>
              <a:t>2</a:t>
            </a:r>
            <a:r>
              <a:rPr lang="en-US" sz="2400" dirty="0"/>
              <a:t>), …, (</a:t>
            </a:r>
            <a:r>
              <a:rPr lang="en-US" sz="2400" dirty="0" err="1"/>
              <a:t>x</a:t>
            </a:r>
            <a:r>
              <a:rPr lang="en-US" sz="2400" baseline="-25000" dirty="0" err="1"/>
              <a:t>N</a:t>
            </a:r>
            <a:r>
              <a:rPr lang="en-US" sz="2400" dirty="0" err="1"/>
              <a:t>,y</a:t>
            </a:r>
            <a:r>
              <a:rPr lang="en-US" sz="2400" baseline="-25000" dirty="0" err="1"/>
              <a:t>N</a:t>
            </a:r>
            <a:r>
              <a:rPr lang="en-US" sz="2400" dirty="0"/>
              <a:t>) 	~ P(X,Y)</a:t>
            </a:r>
          </a:p>
          <a:p>
            <a:pPr marL="457200" lvl="1" indent="-457200">
              <a:buFont typeface="Wingdings" pitchFamily="2" charset="2"/>
              <a:buChar char="Ø"/>
            </a:pPr>
            <a:endParaRPr lang="en-US" sz="2400" dirty="0"/>
          </a:p>
          <a:p>
            <a:pPr marL="457200" indent="-457200">
              <a:buFont typeface="Arial" panose="020B0604020202020204" pitchFamily="34" charset="0"/>
              <a:buChar char="•"/>
            </a:pPr>
            <a:r>
              <a:rPr lang="en-US" sz="2800" dirty="0"/>
              <a:t>We suppose that data is IID (Independent Identically Distributed):</a:t>
            </a:r>
          </a:p>
          <a:p>
            <a:pPr marL="457200" lvl="1" indent="-457200">
              <a:buFont typeface="Wingdings" pitchFamily="2" charset="2"/>
              <a:buChar char="Ø"/>
            </a:pPr>
            <a:r>
              <a:rPr lang="en-US" sz="2400" dirty="0"/>
              <a:t>Both training and test data sampled IID from P(X,Y)</a:t>
            </a:r>
          </a:p>
          <a:p>
            <a:pPr marL="457200" lvl="1" indent="-457200">
              <a:buFont typeface="Wingdings" pitchFamily="2" charset="2"/>
              <a:buChar char="Ø"/>
            </a:pPr>
            <a:r>
              <a:rPr lang="en-US" sz="2400" dirty="0"/>
              <a:t>Learn on training set</a:t>
            </a:r>
          </a:p>
          <a:p>
            <a:pPr marL="457200" lvl="1" indent="-457200">
              <a:buFont typeface="Wingdings" pitchFamily="2" charset="2"/>
              <a:buChar char="Ø"/>
            </a:pPr>
            <a:r>
              <a:rPr lang="en-US" sz="2400" dirty="0"/>
              <a:t>Have some hope of </a:t>
            </a:r>
            <a:r>
              <a:rPr lang="en-US" sz="2400" dirty="0">
                <a:solidFill>
                  <a:srgbClr val="FF0000"/>
                </a:solidFill>
              </a:rPr>
              <a:t>generalizing</a:t>
            </a:r>
            <a:r>
              <a:rPr lang="en-US" sz="2400" dirty="0"/>
              <a:t> to test set</a:t>
            </a:r>
          </a:p>
          <a:p>
            <a:pPr marL="571500" indent="-571500">
              <a:buFont typeface="Wingdings" pitchFamily="2" charset="2"/>
              <a:buChar char="Ø"/>
            </a:pPr>
            <a:endParaRPr lang="en-US" sz="2400" dirty="0"/>
          </a:p>
          <a:p>
            <a:endParaRPr lang="en-US" dirty="0"/>
          </a:p>
        </p:txBody>
      </p:sp>
      <p:sp>
        <p:nvSpPr>
          <p:cNvPr id="2" name="Title 1"/>
          <p:cNvSpPr>
            <a:spLocks noGrp="1"/>
          </p:cNvSpPr>
          <p:nvPr>
            <p:ph type="title"/>
          </p:nvPr>
        </p:nvSpPr>
        <p:spPr/>
        <p:txBody>
          <a:bodyPr/>
          <a:lstStyle/>
          <a:p>
            <a:pPr algn="ctr"/>
            <a:r>
              <a:rPr lang="en-US" dirty="0"/>
              <a:t>Statistical Estimation View</a:t>
            </a:r>
          </a:p>
        </p:txBody>
      </p:sp>
    </p:spTree>
    <p:extLst>
      <p:ext uri="{BB962C8B-B14F-4D97-AF65-F5344CB8AC3E}">
        <p14:creationId xmlns:p14="http://schemas.microsoft.com/office/powerpoint/2010/main" val="196886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Concepts</a:t>
            </a:r>
          </a:p>
        </p:txBody>
      </p:sp>
      <p:sp>
        <p:nvSpPr>
          <p:cNvPr id="3" name="Content Placeholder 2"/>
          <p:cNvSpPr>
            <a:spLocks noGrp="1"/>
          </p:cNvSpPr>
          <p:nvPr>
            <p:ph type="subTitle"/>
          </p:nvPr>
        </p:nvSpPr>
        <p:spPr>
          <a:xfrm>
            <a:off x="504000" y="1769039"/>
            <a:ext cx="9071640" cy="4771609"/>
          </a:xfrm>
        </p:spPr>
        <p:txBody>
          <a:bodyPr/>
          <a:lstStyle/>
          <a:p>
            <a:pPr marL="457200" indent="-457200">
              <a:buFont typeface="Arial" panose="020B0604020202020204" pitchFamily="34" charset="0"/>
              <a:buChar char="•"/>
            </a:pPr>
            <a:r>
              <a:rPr lang="en-US" sz="2800" dirty="0"/>
              <a:t>Model capacity</a:t>
            </a:r>
          </a:p>
          <a:p>
            <a:pPr marL="457200" lvl="1" indent="-457200">
              <a:buFont typeface="Wingdings" pitchFamily="2" charset="2"/>
              <a:buChar char="Ø"/>
            </a:pPr>
            <a:r>
              <a:rPr lang="en-US" sz="2400" dirty="0"/>
              <a:t>Measure how large hypothesis class H is?</a:t>
            </a:r>
          </a:p>
          <a:p>
            <a:pPr marL="457200" lvl="1" indent="-457200">
              <a:buFont typeface="Wingdings" pitchFamily="2" charset="2"/>
              <a:buChar char="Ø"/>
            </a:pPr>
            <a:r>
              <a:rPr lang="en-US" sz="2400" dirty="0"/>
              <a:t>Are all functions allowed?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Overfitting</a:t>
            </a:r>
          </a:p>
          <a:p>
            <a:pPr marL="457200" lvl="1" indent="-457200">
              <a:buFont typeface="Wingdings" pitchFamily="2" charset="2"/>
              <a:buChar char="Ø"/>
            </a:pPr>
            <a:r>
              <a:rPr lang="en-US" sz="2400" dirty="0"/>
              <a:t>f works well on training data</a:t>
            </a:r>
          </a:p>
          <a:p>
            <a:pPr marL="457200" lvl="1" indent="-457200">
              <a:buFont typeface="Wingdings" pitchFamily="2" charset="2"/>
              <a:buChar char="Ø"/>
            </a:pPr>
            <a:r>
              <a:rPr lang="en-US" sz="2400" dirty="0"/>
              <a:t>Works poorly on test data</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Generalization capacity</a:t>
            </a:r>
          </a:p>
          <a:p>
            <a:pPr marL="457200" lvl="1" indent="-457200">
              <a:buFont typeface="Wingdings" pitchFamily="2" charset="2"/>
              <a:buChar char="Ø"/>
            </a:pPr>
            <a:r>
              <a:rPr lang="en-US" sz="2400" dirty="0"/>
              <a:t>The ability to achieve low error on new test data</a:t>
            </a:r>
          </a:p>
          <a:p>
            <a:pPr marL="457200" lvl="1" indent="-457200">
              <a:buFont typeface="Wingdings" pitchFamily="2" charset="2"/>
              <a:buChar char="Ø"/>
            </a:pPr>
            <a:endParaRPr lang="en-US" sz="2400" dirty="0"/>
          </a:p>
        </p:txBody>
      </p:sp>
    </p:spTree>
    <p:extLst>
      <p:ext uri="{BB962C8B-B14F-4D97-AF65-F5344CB8AC3E}">
        <p14:creationId xmlns:p14="http://schemas.microsoft.com/office/powerpoint/2010/main" val="31318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Guarantees</a:t>
            </a:r>
          </a:p>
        </p:txBody>
      </p:sp>
      <p:sp>
        <p:nvSpPr>
          <p:cNvPr id="3" name="Content Placeholder 2"/>
          <p:cNvSpPr>
            <a:spLocks noGrp="1"/>
          </p:cNvSpPr>
          <p:nvPr>
            <p:ph type="subTitle"/>
          </p:nvPr>
        </p:nvSpPr>
        <p:spPr>
          <a:xfrm>
            <a:off x="504000" y="1769040"/>
            <a:ext cx="9071640" cy="4696306"/>
          </a:xfrm>
        </p:spPr>
        <p:txBody>
          <a:bodyPr/>
          <a:lstStyle/>
          <a:p>
            <a:pPr marL="457200" indent="-457200">
              <a:buFont typeface="Arial" panose="020B0604020202020204" pitchFamily="34" charset="0"/>
              <a:buChar char="•"/>
            </a:pPr>
            <a:r>
              <a:rPr lang="en-US" sz="2800" dirty="0"/>
              <a:t>20 years of research in Learning Theory oversimplified…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we have:</a:t>
            </a:r>
          </a:p>
          <a:p>
            <a:pPr marL="457200" lvl="1" indent="-457200">
              <a:buFont typeface="Wingdings" pitchFamily="2" charset="2"/>
              <a:buChar char="Ø"/>
            </a:pPr>
            <a:r>
              <a:rPr lang="en-US" sz="2400" dirty="0"/>
              <a:t>enough training data D</a:t>
            </a:r>
          </a:p>
          <a:p>
            <a:pPr marL="457200" lvl="1" indent="-457200">
              <a:buFont typeface="Wingdings" pitchFamily="2" charset="2"/>
              <a:buChar char="Ø"/>
            </a:pPr>
            <a:r>
              <a:rPr lang="en-US" sz="2400" dirty="0"/>
              <a:t>and H is not too complex</a:t>
            </a:r>
          </a:p>
          <a:p>
            <a:pPr marL="457200" lvl="1" indent="-457200">
              <a:buFont typeface="Arial" panose="020B0604020202020204" pitchFamily="34" charset="0"/>
              <a:buChar char="•"/>
            </a:pPr>
            <a:r>
              <a:rPr lang="en-US" sz="2800" dirty="0"/>
              <a:t>then </a:t>
            </a:r>
            <a:r>
              <a:rPr lang="en-US" sz="2800" dirty="0">
                <a:solidFill>
                  <a:srgbClr val="FF0000"/>
                </a:solidFill>
              </a:rPr>
              <a:t>probably</a:t>
            </a:r>
            <a:r>
              <a:rPr lang="en-US" sz="2800" dirty="0"/>
              <a:t> we can generalize to unseen test data</a:t>
            </a:r>
          </a:p>
          <a:p>
            <a:pPr marL="457200" lvl="1" indent="-457200">
              <a:buFont typeface="Arial" panose="020B0604020202020204" pitchFamily="34" charset="0"/>
              <a:buChar char="•"/>
            </a:pPr>
            <a:endParaRPr lang="en-US" sz="2800" dirty="0"/>
          </a:p>
          <a:p>
            <a:endParaRPr lang="en-US" dirty="0"/>
          </a:p>
          <a:p>
            <a:endParaRPr lang="en-US" dirty="0"/>
          </a:p>
        </p:txBody>
      </p:sp>
    </p:spTree>
    <p:extLst>
      <p:ext uri="{BB962C8B-B14F-4D97-AF65-F5344CB8AC3E}">
        <p14:creationId xmlns:p14="http://schemas.microsoft.com/office/powerpoint/2010/main" val="394445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563480"/>
                <a:ext cx="9071640" cy="5636217"/>
              </a:xfrm>
            </p:spPr>
            <p:txBody>
              <a:bodyPr>
                <a:noAutofit/>
              </a:bodyPr>
              <a:lstStyle/>
              <a:p>
                <a:pPr marL="457200" indent="-457200">
                  <a:buFont typeface="Arial" panose="020B0604020202020204" pitchFamily="34" charset="0"/>
                  <a:buChar char="•"/>
                </a:pPr>
                <a:r>
                  <a:rPr lang="en-US" sz="2600" dirty="0"/>
                  <a:t>A is non-deterministic event:</a:t>
                </a:r>
              </a:p>
              <a:p>
                <a:pPr marL="457200" indent="-457200">
                  <a:buFont typeface="Wingdings" pitchFamily="2" charset="2"/>
                  <a:buChar char="Ø"/>
                </a:pPr>
                <a:r>
                  <a:rPr lang="en-US" sz="2400" dirty="0"/>
                  <a:t>Can think of A as a </a:t>
                </a:r>
                <a:r>
                  <a:rPr lang="en-US" sz="2400" dirty="0" err="1"/>
                  <a:t>boolean</a:t>
                </a:r>
                <a:r>
                  <a:rPr lang="en-US" sz="2400" dirty="0"/>
                  <a:t>-valued variable</a:t>
                </a:r>
              </a:p>
              <a:p>
                <a:pPr marL="457200" indent="-457200">
                  <a:buFont typeface="Wingdings" pitchFamily="2" charset="2"/>
                  <a:buChar char="Ø"/>
                </a:pPr>
                <a:r>
                  <a:rPr lang="en-US" sz="2400" dirty="0"/>
                  <a:t>Example: A = “Simona Halep will win Roland Garros”</a:t>
                </a:r>
              </a:p>
              <a:p>
                <a:endParaRPr lang="en-US" sz="1000" dirty="0"/>
              </a:p>
              <a:p>
                <a:pPr marL="457200" indent="-457200">
                  <a:buFont typeface="Arial" panose="020B0604020202020204" pitchFamily="34" charset="0"/>
                  <a:buChar char="•"/>
                </a:pPr>
                <a:r>
                  <a:rPr lang="en-US" sz="2600" dirty="0"/>
                  <a:t>What does P(A) mean?</a:t>
                </a:r>
              </a:p>
              <a:p>
                <a:pPr marL="457200" indent="-457200">
                  <a:buFont typeface="Arial" panose="020B0604020202020204" pitchFamily="34" charset="0"/>
                  <a:buChar char="•"/>
                </a:pPr>
                <a:endParaRPr lang="en-US" sz="1000" dirty="0"/>
              </a:p>
              <a:p>
                <a:pPr marL="457200" indent="-457200">
                  <a:buFont typeface="Arial" panose="020B0604020202020204" pitchFamily="34" charset="0"/>
                  <a:buChar char="•"/>
                </a:pPr>
                <a:r>
                  <a:rPr lang="en-US" sz="2600" dirty="0"/>
                  <a:t>Statistical View:</a:t>
                </a:r>
              </a:p>
              <a:p>
                <a:pPr lvl="1"/>
                <a14:m>
                  <m:oMathPara xmlns:m="http://schemas.openxmlformats.org/officeDocument/2006/math">
                    <m:oMathParaPr>
                      <m:jc m:val="centerGroup"/>
                    </m:oMathParaPr>
                    <m:oMath xmlns:m="http://schemas.openxmlformats.org/officeDocument/2006/math">
                      <m:func>
                        <m:funcPr>
                          <m:ctrlPr>
                            <a:rPr lang="en-US" sz="2600" i="1" dirty="0" smtClean="0">
                              <a:latin typeface="Cambria Math" panose="02040503050406030204" pitchFamily="18" charset="0"/>
                            </a:rPr>
                          </m:ctrlPr>
                        </m:funcPr>
                        <m:fName>
                          <m:limLow>
                            <m:limLowPr>
                              <m:ctrlPr>
                                <a:rPr lang="en-US" sz="2600" i="1" dirty="0" smtClean="0">
                                  <a:latin typeface="Cambria Math" panose="02040503050406030204" pitchFamily="18" charset="0"/>
                                </a:rPr>
                              </m:ctrlPr>
                            </m:limLowPr>
                            <m:e>
                              <m:r>
                                <m:rPr>
                                  <m:sty m:val="p"/>
                                </m:rPr>
                                <a:rPr lang="en-US" sz="2600" i="0" dirty="0" smtClean="0">
                                  <a:latin typeface="Cambria Math" panose="02040503050406030204" pitchFamily="18" charset="0"/>
                                </a:rPr>
                                <m:t>lim</m:t>
                              </m:r>
                            </m:e>
                            <m:lim>
                              <m:r>
                                <a:rPr lang="ro-RO" sz="2600" b="0" i="1" dirty="0" smtClean="0">
                                  <a:latin typeface="Cambria Math" panose="02040503050406030204" pitchFamily="18" charset="0"/>
                                </a:rPr>
                                <m:t>𝑁</m:t>
                              </m:r>
                              <m:r>
                                <a:rPr lang="ro-RO" sz="2600" b="0" i="1" dirty="0" smtClean="0">
                                  <a:latin typeface="Cambria Math" panose="02040503050406030204" pitchFamily="18" charset="0"/>
                                  <a:ea typeface="Cambria Math" panose="02040503050406030204" pitchFamily="18" charset="0"/>
                                </a:rPr>
                                <m:t>→∞</m:t>
                              </m:r>
                            </m:lim>
                          </m:limLow>
                        </m:fName>
                        <m:e>
                          <m:f>
                            <m:fPr>
                              <m:ctrlPr>
                                <a:rPr lang="en-US" sz="2600" i="1" dirty="0" smtClean="0">
                                  <a:latin typeface="Cambria Math" panose="02040503050406030204" pitchFamily="18" charset="0"/>
                                </a:rPr>
                              </m:ctrlPr>
                            </m:fPr>
                            <m:num>
                              <m:r>
                                <a:rPr lang="ro-RO" sz="2600" b="0" i="1" dirty="0" smtClean="0">
                                  <a:latin typeface="Cambria Math" panose="02040503050406030204" pitchFamily="18" charset="0"/>
                                </a:rPr>
                                <m:t>#(</m:t>
                              </m:r>
                              <m:r>
                                <a:rPr lang="ro-RO" sz="2600" b="0" i="1" dirty="0" smtClean="0">
                                  <a:latin typeface="Cambria Math" panose="02040503050406030204" pitchFamily="18" charset="0"/>
                                </a:rPr>
                                <m:t>𝐴</m:t>
                              </m:r>
                              <m:r>
                                <a:rPr lang="ro-RO" sz="2600" b="0" i="1" dirty="0" smtClean="0">
                                  <a:latin typeface="Cambria Math" panose="02040503050406030204" pitchFamily="18" charset="0"/>
                                </a:rPr>
                                <m:t>=</m:t>
                              </m:r>
                              <m:r>
                                <a:rPr lang="ro-RO" sz="2600" b="0" i="1" dirty="0" smtClean="0">
                                  <a:latin typeface="Cambria Math" panose="02040503050406030204" pitchFamily="18" charset="0"/>
                                </a:rPr>
                                <m:t>𝑡𝑟𝑢𝑒</m:t>
                              </m:r>
                              <m:r>
                                <a:rPr lang="ro-RO" sz="2600" b="0" i="1" dirty="0" smtClean="0">
                                  <a:latin typeface="Cambria Math" panose="02040503050406030204" pitchFamily="18" charset="0"/>
                                </a:rPr>
                                <m:t>)</m:t>
                              </m:r>
                            </m:num>
                            <m:den>
                              <m:r>
                                <a:rPr lang="ro-RO" sz="2600" b="0" i="1" dirty="0" smtClean="0">
                                  <a:latin typeface="Cambria Math" panose="02040503050406030204" pitchFamily="18" charset="0"/>
                                </a:rPr>
                                <m:t>𝑁</m:t>
                              </m:r>
                            </m:den>
                          </m:f>
                        </m:e>
                      </m:func>
                    </m:oMath>
                  </m:oMathPara>
                </a14:m>
                <a:endParaRPr lang="en-US" sz="2600" dirty="0"/>
              </a:p>
              <a:p>
                <a:pPr marL="457200" lvl="1" indent="-457200">
                  <a:buFont typeface="Wingdings" pitchFamily="2" charset="2"/>
                  <a:buChar char="Ø"/>
                </a:pPr>
                <a:endParaRPr lang="en-US" sz="800" dirty="0"/>
              </a:p>
              <a:p>
                <a:pPr marL="457200" lvl="1" indent="-457200">
                  <a:buFont typeface="Wingdings" pitchFamily="2" charset="2"/>
                  <a:buChar char="Ø"/>
                </a:pPr>
                <a:r>
                  <a:rPr lang="en-US" sz="2400" dirty="0"/>
                  <a:t>Limiting frequency of a repeating non-deterministic event</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Bayesian View:</a:t>
                </a:r>
              </a:p>
              <a:p>
                <a:pPr marL="457200" lvl="1" indent="-457200">
                  <a:buFont typeface="Wingdings" pitchFamily="2" charset="2"/>
                  <a:buChar char="Ø"/>
                </a:pPr>
                <a:r>
                  <a:rPr lang="en-US" sz="2400" dirty="0"/>
                  <a:t>P(A) is your “belief” about A</a:t>
                </a:r>
              </a:p>
              <a:p>
                <a:pPr marL="457200" lvl="1"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Market Design View:</a:t>
                </a:r>
              </a:p>
              <a:p>
                <a:pPr marL="457200" lvl="1" indent="-457200">
                  <a:buFont typeface="Wingdings" pitchFamily="2" charset="2"/>
                  <a:buChar char="Ø"/>
                </a:pPr>
                <a:r>
                  <a:rPr lang="en-US" sz="2400" dirty="0"/>
                  <a:t>P(A) tells you how much you would bet when choosing A</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563480"/>
                <a:ext cx="9071640" cy="5636217"/>
              </a:xfrm>
              <a:blipFill>
                <a:blip r:embed="rId2"/>
                <a:stretch>
                  <a:fillRect l="-2098" t="-449" b="-1348"/>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Probabilities (recap)</a:t>
            </a:r>
          </a:p>
        </p:txBody>
      </p:sp>
    </p:spTree>
    <p:extLst>
      <p:ext uri="{BB962C8B-B14F-4D97-AF65-F5344CB8AC3E}">
        <p14:creationId xmlns:p14="http://schemas.microsoft.com/office/powerpoint/2010/main" val="97202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473799"/>
                <a:ext cx="9071640" cy="2331720"/>
              </a:xfrm>
            </p:spPr>
            <p:txBody>
              <a:bodyPr/>
              <a:lstStyle/>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0</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𝑃</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𝐴</m:t>
                    </m:r>
                    <m:r>
                      <a:rPr lang="ro-RO" sz="2800" b="0" i="1" smtClean="0">
                        <a:latin typeface="Cambria Math" panose="02040503050406030204" pitchFamily="18" charset="0"/>
                        <a:ea typeface="Cambria Math" panose="02040503050406030204" pitchFamily="18" charset="0"/>
                      </a:rPr>
                      <m:t>)≤1</m:t>
                    </m:r>
                  </m:oMath>
                </a14:m>
                <a:endParaRPr lang="en-US" sz="280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m:t>
                        </m:r>
                      </m:e>
                    </m:d>
                    <m:r>
                      <a:rPr lang="ro-RO" sz="2800" b="0" i="1" smtClean="0">
                        <a:latin typeface="Cambria Math" panose="02040503050406030204" pitchFamily="18" charset="0"/>
                      </a:rPr>
                      <m:t>=0</m:t>
                    </m:r>
                  </m:oMath>
                </a14:m>
                <a:endParaRPr lang="ro-RO" sz="2800" b="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m:t>
                        </m:r>
                      </m:e>
                    </m:d>
                    <m:r>
                      <a:rPr lang="ro-RO" sz="2800" b="0" i="1" smtClean="0">
                        <a:latin typeface="Cambria Math" panose="02040503050406030204" pitchFamily="18" charset="0"/>
                      </a:rPr>
                      <m:t>=1</m:t>
                    </m:r>
                  </m:oMath>
                </a14:m>
                <a:endParaRPr lang="ro-RO" sz="2800" b="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𝐴</m:t>
                        </m:r>
                        <m:r>
                          <a:rPr lang="ro-RO" sz="2800" b="0" i="1" smtClean="0">
                            <a:latin typeface="Cambria Math" panose="02040503050406030204" pitchFamily="18" charset="0"/>
                          </a:rPr>
                          <m:t> </m:t>
                        </m:r>
                        <m:r>
                          <a:rPr lang="en-US" sz="2800" b="0" i="1" smtClean="0">
                            <a:latin typeface="Cambria Math" panose="02040503050406030204" pitchFamily="18" charset="0"/>
                          </a:rPr>
                          <m:t>𝑜𝑟</m:t>
                        </m:r>
                        <m:r>
                          <a:rPr lang="ro-RO" sz="2800" b="0" i="1" smtClean="0">
                            <a:latin typeface="Cambria Math" panose="02040503050406030204" pitchFamily="18" charset="0"/>
                          </a:rPr>
                          <m:t> </m:t>
                        </m:r>
                        <m:r>
                          <a:rPr lang="ro-RO" sz="2800" b="0" i="1" smtClean="0">
                            <a:latin typeface="Cambria Math" panose="02040503050406030204" pitchFamily="18" charset="0"/>
                          </a:rPr>
                          <m:t>𝐵</m:t>
                        </m:r>
                      </m:e>
                    </m:d>
                    <m:r>
                      <a:rPr lang="ro-RO" sz="2800" b="0" i="1" smtClean="0">
                        <a:latin typeface="Cambria Math" panose="02040503050406030204" pitchFamily="18" charset="0"/>
                      </a:rPr>
                      <m:t>=</m:t>
                    </m:r>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𝐴</m:t>
                        </m:r>
                      </m:e>
                    </m:d>
                    <m:r>
                      <a:rPr lang="ro-RO" sz="2800" b="0" i="1" smtClean="0">
                        <a:latin typeface="Cambria Math" panose="02040503050406030204" pitchFamily="18" charset="0"/>
                      </a:rPr>
                      <m:t>+</m:t>
                    </m:r>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𝐵</m:t>
                        </m:r>
                      </m:e>
                    </m:d>
                    <m:r>
                      <a:rPr lang="ro-RO" sz="2800" b="0" i="1" smtClean="0">
                        <a:latin typeface="Cambria Math" panose="02040503050406030204" pitchFamily="18" charset="0"/>
                      </a:rPr>
                      <m:t>−</m:t>
                    </m:r>
                    <m:r>
                      <a:rPr lang="ro-RO" sz="2800" b="0" i="1" smtClean="0">
                        <a:latin typeface="Cambria Math" panose="02040503050406030204" pitchFamily="18" charset="0"/>
                      </a:rPr>
                      <m:t>𝑃</m:t>
                    </m:r>
                    <m:r>
                      <a:rPr lang="ro-RO" sz="2800" b="0" i="1" smtClean="0">
                        <a:latin typeface="Cambria Math" panose="02040503050406030204" pitchFamily="18" charset="0"/>
                      </a:rPr>
                      <m:t>(</m:t>
                    </m:r>
                    <m:r>
                      <a:rPr lang="ro-RO" sz="2800" b="0" i="1" smtClean="0">
                        <a:latin typeface="Cambria Math" panose="02040503050406030204" pitchFamily="18" charset="0"/>
                      </a:rPr>
                      <m:t>𝐴</m:t>
                    </m:r>
                    <m:r>
                      <a:rPr lang="ro-RO" sz="2800" b="0" i="1" smtClean="0">
                        <a:latin typeface="Cambria Math" panose="02040503050406030204" pitchFamily="18" charset="0"/>
                      </a:rPr>
                      <m:t> </m:t>
                    </m:r>
                    <m:r>
                      <a:rPr lang="en-US" sz="2800" b="0" i="1" smtClean="0">
                        <a:latin typeface="Cambria Math" panose="02040503050406030204" pitchFamily="18" charset="0"/>
                      </a:rPr>
                      <m:t>𝑎𝑛𝑑</m:t>
                    </m:r>
                    <m:r>
                      <a:rPr lang="ro-RO" sz="2800" b="0" i="1" smtClean="0">
                        <a:latin typeface="Cambria Math" panose="02040503050406030204" pitchFamily="18" charset="0"/>
                      </a:rPr>
                      <m:t> </m:t>
                    </m:r>
                    <m:r>
                      <a:rPr lang="ro-RO" sz="2800" b="0" i="1" smtClean="0">
                        <a:latin typeface="Cambria Math" panose="02040503050406030204" pitchFamily="18" charset="0"/>
                      </a:rPr>
                      <m:t>𝐵</m:t>
                    </m:r>
                    <m:r>
                      <a:rPr lang="ro-RO" sz="2800" b="0" i="1" smtClean="0">
                        <a:latin typeface="Cambria Math" panose="02040503050406030204" pitchFamily="18" charset="0"/>
                      </a:rPr>
                      <m:t>)</m:t>
                    </m:r>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473799"/>
                <a:ext cx="9071640" cy="2331720"/>
              </a:xfrm>
              <a:blipFill>
                <a:blip r:embed="rId2"/>
                <a:stretch>
                  <a:fillRect l="-2098"/>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Axioms of Probability (recap)</a:t>
            </a:r>
          </a:p>
        </p:txBody>
      </p:sp>
      <p:sp>
        <p:nvSpPr>
          <p:cNvPr id="6" name="Rectangle 5">
            <a:extLst>
              <a:ext uri="{FF2B5EF4-FFF2-40B4-BE49-F238E27FC236}">
                <a16:creationId xmlns:a16="http://schemas.microsoft.com/office/drawing/2014/main" id="{32AE13A7-7993-6E46-B299-0290FC812985}"/>
              </a:ext>
            </a:extLst>
          </p:cNvPr>
          <p:cNvSpPr/>
          <p:nvPr/>
        </p:nvSpPr>
        <p:spPr>
          <a:xfrm>
            <a:off x="2857236" y="4583763"/>
            <a:ext cx="3657600" cy="2568389"/>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CB4E1D2-5767-AB4C-8A57-C83D19F7BE08}"/>
              </a:ext>
            </a:extLst>
          </p:cNvPr>
          <p:cNvSpPr/>
          <p:nvPr/>
        </p:nvSpPr>
        <p:spPr>
          <a:xfrm>
            <a:off x="4268509" y="4893106"/>
            <a:ext cx="1755648" cy="1865376"/>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
        <p:nvSpPr>
          <p:cNvPr id="8" name="Rectangle 7">
            <a:extLst>
              <a:ext uri="{FF2B5EF4-FFF2-40B4-BE49-F238E27FC236}">
                <a16:creationId xmlns:a16="http://schemas.microsoft.com/office/drawing/2014/main" id="{5D115C0D-9F42-474D-B062-1A6A2F1C4CAC}"/>
              </a:ext>
            </a:extLst>
          </p:cNvPr>
          <p:cNvSpPr/>
          <p:nvPr/>
        </p:nvSpPr>
        <p:spPr>
          <a:xfrm>
            <a:off x="3232073" y="5172890"/>
            <a:ext cx="1547746"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11" name="TextBox 10">
            <a:extLst>
              <a:ext uri="{FF2B5EF4-FFF2-40B4-BE49-F238E27FC236}">
                <a16:creationId xmlns:a16="http://schemas.microsoft.com/office/drawing/2014/main" id="{38D0D9D9-64BC-F740-BCAC-824512345A58}"/>
              </a:ext>
            </a:extLst>
          </p:cNvPr>
          <p:cNvSpPr txBox="1"/>
          <p:nvPr/>
        </p:nvSpPr>
        <p:spPr>
          <a:xfrm>
            <a:off x="4896465" y="3855453"/>
            <a:ext cx="1418406" cy="461665"/>
          </a:xfrm>
          <a:prstGeom prst="rect">
            <a:avLst/>
          </a:prstGeom>
          <a:noFill/>
        </p:spPr>
        <p:txBody>
          <a:bodyPr wrap="square" rtlCol="0">
            <a:spAutoFit/>
          </a:bodyPr>
          <a:lstStyle/>
          <a:p>
            <a:pPr algn="ctr"/>
            <a:r>
              <a:rPr lang="en-US" sz="2400" dirty="0"/>
              <a:t>A and B</a:t>
            </a:r>
          </a:p>
        </p:txBody>
      </p:sp>
      <p:sp>
        <p:nvSpPr>
          <p:cNvPr id="12" name="TextBox 11">
            <a:extLst>
              <a:ext uri="{FF2B5EF4-FFF2-40B4-BE49-F238E27FC236}">
                <a16:creationId xmlns:a16="http://schemas.microsoft.com/office/drawing/2014/main" id="{2D20FCA1-265C-4243-9D85-47DCD41DD477}"/>
              </a:ext>
            </a:extLst>
          </p:cNvPr>
          <p:cNvSpPr txBox="1"/>
          <p:nvPr/>
        </p:nvSpPr>
        <p:spPr>
          <a:xfrm>
            <a:off x="3103765" y="3805519"/>
            <a:ext cx="1306870" cy="461665"/>
          </a:xfrm>
          <a:prstGeom prst="rect">
            <a:avLst/>
          </a:prstGeom>
          <a:noFill/>
        </p:spPr>
        <p:txBody>
          <a:bodyPr wrap="square" rtlCol="0">
            <a:spAutoFit/>
          </a:bodyPr>
          <a:lstStyle/>
          <a:p>
            <a:pPr algn="ctr"/>
            <a:r>
              <a:rPr lang="en-US" sz="2400" dirty="0"/>
              <a:t>A or B</a:t>
            </a:r>
          </a:p>
        </p:txBody>
      </p:sp>
      <p:sp>
        <p:nvSpPr>
          <p:cNvPr id="16" name="Freeform 15">
            <a:extLst>
              <a:ext uri="{FF2B5EF4-FFF2-40B4-BE49-F238E27FC236}">
                <a16:creationId xmlns:a16="http://schemas.microsoft.com/office/drawing/2014/main" id="{CDE73D0F-B3EC-284E-92A4-89DD64A9C686}"/>
              </a:ext>
            </a:extLst>
          </p:cNvPr>
          <p:cNvSpPr/>
          <p:nvPr/>
        </p:nvSpPr>
        <p:spPr>
          <a:xfrm>
            <a:off x="4168877" y="5090927"/>
            <a:ext cx="727587" cy="1496687"/>
          </a:xfrm>
          <a:custGeom>
            <a:avLst/>
            <a:gdLst>
              <a:gd name="connsiteX0" fmla="*/ 88490 w 777247"/>
              <a:gd name="connsiteY0" fmla="*/ 2184 h 1496687"/>
              <a:gd name="connsiteX1" fmla="*/ 304800 w 777247"/>
              <a:gd name="connsiteY1" fmla="*/ 2184 h 1496687"/>
              <a:gd name="connsiteX2" fmla="*/ 462116 w 777247"/>
              <a:gd name="connsiteY2" fmla="*/ 12016 h 1496687"/>
              <a:gd name="connsiteX3" fmla="*/ 511277 w 777247"/>
              <a:gd name="connsiteY3" fmla="*/ 21848 h 1496687"/>
              <a:gd name="connsiteX4" fmla="*/ 717754 w 777247"/>
              <a:gd name="connsiteY4" fmla="*/ 41513 h 1496687"/>
              <a:gd name="connsiteX5" fmla="*/ 737419 w 777247"/>
              <a:gd name="connsiteY5" fmla="*/ 356145 h 1496687"/>
              <a:gd name="connsiteX6" fmla="*/ 757084 w 777247"/>
              <a:gd name="connsiteY6" fmla="*/ 690442 h 1496687"/>
              <a:gd name="connsiteX7" fmla="*/ 766916 w 777247"/>
              <a:gd name="connsiteY7" fmla="*/ 946080 h 1496687"/>
              <a:gd name="connsiteX8" fmla="*/ 776748 w 777247"/>
              <a:gd name="connsiteY8" fmla="*/ 995242 h 1496687"/>
              <a:gd name="connsiteX9" fmla="*/ 717754 w 777247"/>
              <a:gd name="connsiteY9" fmla="*/ 1211551 h 1496687"/>
              <a:gd name="connsiteX10" fmla="*/ 717754 w 777247"/>
              <a:gd name="connsiteY10" fmla="*/ 1437693 h 1496687"/>
              <a:gd name="connsiteX11" fmla="*/ 639096 w 777247"/>
              <a:gd name="connsiteY11" fmla="*/ 1486855 h 1496687"/>
              <a:gd name="connsiteX12" fmla="*/ 609600 w 777247"/>
              <a:gd name="connsiteY12" fmla="*/ 1496687 h 1496687"/>
              <a:gd name="connsiteX13" fmla="*/ 78658 w 777247"/>
              <a:gd name="connsiteY13" fmla="*/ 1486855 h 1496687"/>
              <a:gd name="connsiteX14" fmla="*/ 29496 w 777247"/>
              <a:gd name="connsiteY14" fmla="*/ 1447526 h 1496687"/>
              <a:gd name="connsiteX15" fmla="*/ 9832 w 777247"/>
              <a:gd name="connsiteY15" fmla="*/ 1241048 h 1496687"/>
              <a:gd name="connsiteX16" fmla="*/ 29496 w 777247"/>
              <a:gd name="connsiteY16" fmla="*/ 887087 h 1496687"/>
              <a:gd name="connsiteX17" fmla="*/ 19664 w 777247"/>
              <a:gd name="connsiteY17" fmla="*/ 611784 h 1496687"/>
              <a:gd name="connsiteX18" fmla="*/ 9832 w 777247"/>
              <a:gd name="connsiteY18" fmla="*/ 533126 h 1496687"/>
              <a:gd name="connsiteX19" fmla="*/ 0 w 777247"/>
              <a:gd name="connsiteY19" fmla="*/ 336480 h 1496687"/>
              <a:gd name="connsiteX20" fmla="*/ 9832 w 777247"/>
              <a:gd name="connsiteY20" fmla="*/ 218493 h 1496687"/>
              <a:gd name="connsiteX21" fmla="*/ 19664 w 777247"/>
              <a:gd name="connsiteY21" fmla="*/ 188997 h 1496687"/>
              <a:gd name="connsiteX22" fmla="*/ 39329 w 777247"/>
              <a:gd name="connsiteY22" fmla="*/ 90674 h 1496687"/>
              <a:gd name="connsiteX23" fmla="*/ 58993 w 777247"/>
              <a:gd name="connsiteY23" fmla="*/ 31680 h 1496687"/>
              <a:gd name="connsiteX24" fmla="*/ 88490 w 777247"/>
              <a:gd name="connsiteY24" fmla="*/ 2184 h 149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7247" h="1496687">
                <a:moveTo>
                  <a:pt x="88490" y="2184"/>
                </a:moveTo>
                <a:cubicBezTo>
                  <a:pt x="129458" y="-2732"/>
                  <a:pt x="47073" y="2184"/>
                  <a:pt x="304800" y="2184"/>
                </a:cubicBezTo>
                <a:cubicBezTo>
                  <a:pt x="357341" y="2184"/>
                  <a:pt x="409677" y="8739"/>
                  <a:pt x="462116" y="12016"/>
                </a:cubicBezTo>
                <a:cubicBezTo>
                  <a:pt x="478503" y="15293"/>
                  <a:pt x="494628" y="20400"/>
                  <a:pt x="511277" y="21848"/>
                </a:cubicBezTo>
                <a:lnTo>
                  <a:pt x="717754" y="41513"/>
                </a:lnTo>
                <a:cubicBezTo>
                  <a:pt x="757755" y="161508"/>
                  <a:pt x="726381" y="58105"/>
                  <a:pt x="737419" y="356145"/>
                </a:cubicBezTo>
                <a:cubicBezTo>
                  <a:pt x="747213" y="620589"/>
                  <a:pt x="738638" y="524439"/>
                  <a:pt x="757084" y="690442"/>
                </a:cubicBezTo>
                <a:cubicBezTo>
                  <a:pt x="760361" y="775655"/>
                  <a:pt x="761426" y="860981"/>
                  <a:pt x="766916" y="946080"/>
                </a:cubicBezTo>
                <a:cubicBezTo>
                  <a:pt x="767992" y="962757"/>
                  <a:pt x="779791" y="978810"/>
                  <a:pt x="776748" y="995242"/>
                </a:cubicBezTo>
                <a:cubicBezTo>
                  <a:pt x="763139" y="1068729"/>
                  <a:pt x="737419" y="1139448"/>
                  <a:pt x="717754" y="1211551"/>
                </a:cubicBezTo>
                <a:cubicBezTo>
                  <a:pt x="722443" y="1281887"/>
                  <a:pt x="737400" y="1365659"/>
                  <a:pt x="717754" y="1437693"/>
                </a:cubicBezTo>
                <a:cubicBezTo>
                  <a:pt x="706847" y="1477686"/>
                  <a:pt x="673771" y="1475297"/>
                  <a:pt x="639096" y="1486855"/>
                </a:cubicBezTo>
                <a:lnTo>
                  <a:pt x="609600" y="1496687"/>
                </a:lnTo>
                <a:lnTo>
                  <a:pt x="78658" y="1486855"/>
                </a:lnTo>
                <a:cubicBezTo>
                  <a:pt x="46239" y="1485717"/>
                  <a:pt x="45460" y="1471471"/>
                  <a:pt x="29496" y="1447526"/>
                </a:cubicBezTo>
                <a:cubicBezTo>
                  <a:pt x="2806" y="1367453"/>
                  <a:pt x="9832" y="1397155"/>
                  <a:pt x="9832" y="1241048"/>
                </a:cubicBezTo>
                <a:cubicBezTo>
                  <a:pt x="9832" y="953927"/>
                  <a:pt x="-4464" y="1022929"/>
                  <a:pt x="29496" y="887087"/>
                </a:cubicBezTo>
                <a:cubicBezTo>
                  <a:pt x="26219" y="795319"/>
                  <a:pt x="24757" y="703469"/>
                  <a:pt x="19664" y="611784"/>
                </a:cubicBezTo>
                <a:cubicBezTo>
                  <a:pt x="18198" y="585401"/>
                  <a:pt x="11715" y="559482"/>
                  <a:pt x="9832" y="533126"/>
                </a:cubicBezTo>
                <a:cubicBezTo>
                  <a:pt x="5156" y="467662"/>
                  <a:pt x="3277" y="402029"/>
                  <a:pt x="0" y="336480"/>
                </a:cubicBezTo>
                <a:cubicBezTo>
                  <a:pt x="3277" y="297151"/>
                  <a:pt x="4616" y="257612"/>
                  <a:pt x="9832" y="218493"/>
                </a:cubicBezTo>
                <a:cubicBezTo>
                  <a:pt x="11202" y="208220"/>
                  <a:pt x="17334" y="199095"/>
                  <a:pt x="19664" y="188997"/>
                </a:cubicBezTo>
                <a:cubicBezTo>
                  <a:pt x="27180" y="156430"/>
                  <a:pt x="28760" y="122382"/>
                  <a:pt x="39329" y="90674"/>
                </a:cubicBezTo>
                <a:lnTo>
                  <a:pt x="58993" y="31680"/>
                </a:lnTo>
                <a:cubicBezTo>
                  <a:pt x="94708" y="43586"/>
                  <a:pt x="47522" y="7100"/>
                  <a:pt x="88490" y="2184"/>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38570E4E-790C-3040-BEFA-917A43B3602F}"/>
              </a:ext>
            </a:extLst>
          </p:cNvPr>
          <p:cNvSpPr/>
          <p:nvPr/>
        </p:nvSpPr>
        <p:spPr>
          <a:xfrm>
            <a:off x="3146323" y="4833617"/>
            <a:ext cx="2969342" cy="2003357"/>
          </a:xfrm>
          <a:custGeom>
            <a:avLst/>
            <a:gdLst>
              <a:gd name="connsiteX0" fmla="*/ 29496 w 2969342"/>
              <a:gd name="connsiteY0" fmla="*/ 898590 h 2003357"/>
              <a:gd name="connsiteX1" fmla="*/ 19664 w 2969342"/>
              <a:gd name="connsiteY1" fmla="*/ 829764 h 2003357"/>
              <a:gd name="connsiteX2" fmla="*/ 0 w 2969342"/>
              <a:gd name="connsiteY2" fmla="*/ 760938 h 2003357"/>
              <a:gd name="connsiteX3" fmla="*/ 9832 w 2969342"/>
              <a:gd name="connsiteY3" fmla="*/ 475803 h 2003357"/>
              <a:gd name="connsiteX4" fmla="*/ 19664 w 2969342"/>
              <a:gd name="connsiteY4" fmla="*/ 436474 h 2003357"/>
              <a:gd name="connsiteX5" fmla="*/ 29496 w 2969342"/>
              <a:gd name="connsiteY5" fmla="*/ 367648 h 2003357"/>
              <a:gd name="connsiteX6" fmla="*/ 39329 w 2969342"/>
              <a:gd name="connsiteY6" fmla="*/ 338151 h 2003357"/>
              <a:gd name="connsiteX7" fmla="*/ 68825 w 2969342"/>
              <a:gd name="connsiteY7" fmla="*/ 328319 h 2003357"/>
              <a:gd name="connsiteX8" fmla="*/ 88490 w 2969342"/>
              <a:gd name="connsiteY8" fmla="*/ 298822 h 2003357"/>
              <a:gd name="connsiteX9" fmla="*/ 176980 w 2969342"/>
              <a:gd name="connsiteY9" fmla="*/ 279158 h 2003357"/>
              <a:gd name="connsiteX10" fmla="*/ 216309 w 2969342"/>
              <a:gd name="connsiteY10" fmla="*/ 269325 h 2003357"/>
              <a:gd name="connsiteX11" fmla="*/ 412954 w 2969342"/>
              <a:gd name="connsiteY11" fmla="*/ 259493 h 2003357"/>
              <a:gd name="connsiteX12" fmla="*/ 619432 w 2969342"/>
              <a:gd name="connsiteY12" fmla="*/ 259493 h 2003357"/>
              <a:gd name="connsiteX13" fmla="*/ 678425 w 2969342"/>
              <a:gd name="connsiteY13" fmla="*/ 279158 h 2003357"/>
              <a:gd name="connsiteX14" fmla="*/ 1012722 w 2969342"/>
              <a:gd name="connsiteY14" fmla="*/ 269325 h 2003357"/>
              <a:gd name="connsiteX15" fmla="*/ 1052051 w 2969342"/>
              <a:gd name="connsiteY15" fmla="*/ 229996 h 2003357"/>
              <a:gd name="connsiteX16" fmla="*/ 1071716 w 2969342"/>
              <a:gd name="connsiteY16" fmla="*/ 82513 h 2003357"/>
              <a:gd name="connsiteX17" fmla="*/ 1081548 w 2969342"/>
              <a:gd name="connsiteY17" fmla="*/ 53016 h 2003357"/>
              <a:gd name="connsiteX18" fmla="*/ 1111045 w 2969342"/>
              <a:gd name="connsiteY18" fmla="*/ 33351 h 2003357"/>
              <a:gd name="connsiteX19" fmla="*/ 1219200 w 2969342"/>
              <a:gd name="connsiteY19" fmla="*/ 3854 h 2003357"/>
              <a:gd name="connsiteX20" fmla="*/ 1533832 w 2969342"/>
              <a:gd name="connsiteY20" fmla="*/ 13687 h 2003357"/>
              <a:gd name="connsiteX21" fmla="*/ 1651819 w 2969342"/>
              <a:gd name="connsiteY21" fmla="*/ 23519 h 2003357"/>
              <a:gd name="connsiteX22" fmla="*/ 2074606 w 2969342"/>
              <a:gd name="connsiteY22" fmla="*/ 13687 h 2003357"/>
              <a:gd name="connsiteX23" fmla="*/ 2202425 w 2969342"/>
              <a:gd name="connsiteY23" fmla="*/ 3854 h 2003357"/>
              <a:gd name="connsiteX24" fmla="*/ 2861187 w 2969342"/>
              <a:gd name="connsiteY24" fmla="*/ 23519 h 2003357"/>
              <a:gd name="connsiteX25" fmla="*/ 2949677 w 2969342"/>
              <a:gd name="connsiteY25" fmla="*/ 62848 h 2003357"/>
              <a:gd name="connsiteX26" fmla="*/ 2959509 w 2969342"/>
              <a:gd name="connsiteY26" fmla="*/ 475803 h 2003357"/>
              <a:gd name="connsiteX27" fmla="*/ 2969342 w 2969342"/>
              <a:gd name="connsiteY27" fmla="*/ 554461 h 2003357"/>
              <a:gd name="connsiteX28" fmla="*/ 2949677 w 2969342"/>
              <a:gd name="connsiteY28" fmla="*/ 1380371 h 2003357"/>
              <a:gd name="connsiteX29" fmla="*/ 2939845 w 2969342"/>
              <a:gd name="connsiteY29" fmla="*/ 1891648 h 2003357"/>
              <a:gd name="connsiteX30" fmla="*/ 2910348 w 2969342"/>
              <a:gd name="connsiteY30" fmla="*/ 1989971 h 2003357"/>
              <a:gd name="connsiteX31" fmla="*/ 2880851 w 2969342"/>
              <a:gd name="connsiteY31" fmla="*/ 1999803 h 2003357"/>
              <a:gd name="connsiteX32" fmla="*/ 2310580 w 2969342"/>
              <a:gd name="connsiteY32" fmla="*/ 1980138 h 2003357"/>
              <a:gd name="connsiteX33" fmla="*/ 1632154 w 2969342"/>
              <a:gd name="connsiteY33" fmla="*/ 1989971 h 2003357"/>
              <a:gd name="connsiteX34" fmla="*/ 1563329 w 2969342"/>
              <a:gd name="connsiteY34" fmla="*/ 1999803 h 2003357"/>
              <a:gd name="connsiteX35" fmla="*/ 1101212 w 2969342"/>
              <a:gd name="connsiteY35" fmla="*/ 1980138 h 2003357"/>
              <a:gd name="connsiteX36" fmla="*/ 1052051 w 2969342"/>
              <a:gd name="connsiteY36" fmla="*/ 1901480 h 2003357"/>
              <a:gd name="connsiteX37" fmla="*/ 1042219 w 2969342"/>
              <a:gd name="connsiteY37" fmla="*/ 1871984 h 2003357"/>
              <a:gd name="connsiteX38" fmla="*/ 1032387 w 2969342"/>
              <a:gd name="connsiteY38" fmla="*/ 1793325 h 2003357"/>
              <a:gd name="connsiteX39" fmla="*/ 1012722 w 2969342"/>
              <a:gd name="connsiteY39" fmla="*/ 1734332 h 2003357"/>
              <a:gd name="connsiteX40" fmla="*/ 983225 w 2969342"/>
              <a:gd name="connsiteY40" fmla="*/ 1714667 h 2003357"/>
              <a:gd name="connsiteX41" fmla="*/ 855406 w 2969342"/>
              <a:gd name="connsiteY41" fmla="*/ 1695003 h 2003357"/>
              <a:gd name="connsiteX42" fmla="*/ 717754 w 2969342"/>
              <a:gd name="connsiteY42" fmla="*/ 1704835 h 2003357"/>
              <a:gd name="connsiteX43" fmla="*/ 314632 w 2969342"/>
              <a:gd name="connsiteY43" fmla="*/ 1724500 h 2003357"/>
              <a:gd name="connsiteX44" fmla="*/ 176980 w 2969342"/>
              <a:gd name="connsiteY44" fmla="*/ 1714667 h 2003357"/>
              <a:gd name="connsiteX45" fmla="*/ 147483 w 2969342"/>
              <a:gd name="connsiteY45" fmla="*/ 1704835 h 2003357"/>
              <a:gd name="connsiteX46" fmla="*/ 49161 w 2969342"/>
              <a:gd name="connsiteY46" fmla="*/ 1695003 h 2003357"/>
              <a:gd name="connsiteX47" fmla="*/ 29496 w 2969342"/>
              <a:gd name="connsiteY47" fmla="*/ 1419700 h 2003357"/>
              <a:gd name="connsiteX48" fmla="*/ 19664 w 2969342"/>
              <a:gd name="connsiteY48" fmla="*/ 1321377 h 2003357"/>
              <a:gd name="connsiteX49" fmla="*/ 29496 w 2969342"/>
              <a:gd name="connsiteY49" fmla="*/ 898590 h 200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9342" h="2003357">
                <a:moveTo>
                  <a:pt x="29496" y="898590"/>
                </a:moveTo>
                <a:cubicBezTo>
                  <a:pt x="26219" y="875648"/>
                  <a:pt x="23810" y="852565"/>
                  <a:pt x="19664" y="829764"/>
                </a:cubicBezTo>
                <a:cubicBezTo>
                  <a:pt x="14726" y="802603"/>
                  <a:pt x="8424" y="786210"/>
                  <a:pt x="0" y="760938"/>
                </a:cubicBezTo>
                <a:cubicBezTo>
                  <a:pt x="3277" y="665893"/>
                  <a:pt x="4079" y="570730"/>
                  <a:pt x="9832" y="475803"/>
                </a:cubicBezTo>
                <a:cubicBezTo>
                  <a:pt x="10649" y="462315"/>
                  <a:pt x="17247" y="449769"/>
                  <a:pt x="19664" y="436474"/>
                </a:cubicBezTo>
                <a:cubicBezTo>
                  <a:pt x="23810" y="413673"/>
                  <a:pt x="24951" y="390373"/>
                  <a:pt x="29496" y="367648"/>
                </a:cubicBezTo>
                <a:cubicBezTo>
                  <a:pt x="31529" y="357485"/>
                  <a:pt x="32000" y="345480"/>
                  <a:pt x="39329" y="338151"/>
                </a:cubicBezTo>
                <a:cubicBezTo>
                  <a:pt x="46657" y="330823"/>
                  <a:pt x="58993" y="331596"/>
                  <a:pt x="68825" y="328319"/>
                </a:cubicBezTo>
                <a:cubicBezTo>
                  <a:pt x="75380" y="318487"/>
                  <a:pt x="79262" y="306204"/>
                  <a:pt x="88490" y="298822"/>
                </a:cubicBezTo>
                <a:cubicBezTo>
                  <a:pt x="101246" y="288617"/>
                  <a:pt x="176343" y="279285"/>
                  <a:pt x="176980" y="279158"/>
                </a:cubicBezTo>
                <a:cubicBezTo>
                  <a:pt x="190231" y="276508"/>
                  <a:pt x="202842" y="270447"/>
                  <a:pt x="216309" y="269325"/>
                </a:cubicBezTo>
                <a:cubicBezTo>
                  <a:pt x="281712" y="263875"/>
                  <a:pt x="347406" y="262770"/>
                  <a:pt x="412954" y="259493"/>
                </a:cubicBezTo>
                <a:cubicBezTo>
                  <a:pt x="498196" y="238183"/>
                  <a:pt x="472798" y="240367"/>
                  <a:pt x="619432" y="259493"/>
                </a:cubicBezTo>
                <a:cubicBezTo>
                  <a:pt x="639986" y="262174"/>
                  <a:pt x="678425" y="279158"/>
                  <a:pt x="678425" y="279158"/>
                </a:cubicBezTo>
                <a:cubicBezTo>
                  <a:pt x="789857" y="275880"/>
                  <a:pt x="901404" y="275342"/>
                  <a:pt x="1012722" y="269325"/>
                </a:cubicBezTo>
                <a:cubicBezTo>
                  <a:pt x="1048323" y="267401"/>
                  <a:pt x="1042670" y="258140"/>
                  <a:pt x="1052051" y="229996"/>
                </a:cubicBezTo>
                <a:cubicBezTo>
                  <a:pt x="1056786" y="187380"/>
                  <a:pt x="1061906" y="126656"/>
                  <a:pt x="1071716" y="82513"/>
                </a:cubicBezTo>
                <a:cubicBezTo>
                  <a:pt x="1073964" y="72396"/>
                  <a:pt x="1075074" y="61109"/>
                  <a:pt x="1081548" y="53016"/>
                </a:cubicBezTo>
                <a:cubicBezTo>
                  <a:pt x="1088930" y="43788"/>
                  <a:pt x="1100246" y="38150"/>
                  <a:pt x="1111045" y="33351"/>
                </a:cubicBezTo>
                <a:cubicBezTo>
                  <a:pt x="1151867" y="15208"/>
                  <a:pt x="1177145" y="12265"/>
                  <a:pt x="1219200" y="3854"/>
                </a:cubicBezTo>
                <a:lnTo>
                  <a:pt x="1533832" y="13687"/>
                </a:lnTo>
                <a:cubicBezTo>
                  <a:pt x="1573257" y="15479"/>
                  <a:pt x="1612354" y="23519"/>
                  <a:pt x="1651819" y="23519"/>
                </a:cubicBezTo>
                <a:cubicBezTo>
                  <a:pt x="1792786" y="23519"/>
                  <a:pt x="1933677" y="16964"/>
                  <a:pt x="2074606" y="13687"/>
                </a:cubicBezTo>
                <a:cubicBezTo>
                  <a:pt x="2117212" y="10409"/>
                  <a:pt x="2159693" y="3854"/>
                  <a:pt x="2202425" y="3854"/>
                </a:cubicBezTo>
                <a:cubicBezTo>
                  <a:pt x="2743996" y="3854"/>
                  <a:pt x="2606094" y="-12922"/>
                  <a:pt x="2861187" y="23519"/>
                </a:cubicBezTo>
                <a:cubicBezTo>
                  <a:pt x="2931390" y="46921"/>
                  <a:pt x="2902933" y="31686"/>
                  <a:pt x="2949677" y="62848"/>
                </a:cubicBezTo>
                <a:cubicBezTo>
                  <a:pt x="2952954" y="200500"/>
                  <a:pt x="2954006" y="338222"/>
                  <a:pt x="2959509" y="475803"/>
                </a:cubicBezTo>
                <a:cubicBezTo>
                  <a:pt x="2960565" y="502205"/>
                  <a:pt x="2969342" y="528038"/>
                  <a:pt x="2969342" y="554461"/>
                </a:cubicBezTo>
                <a:cubicBezTo>
                  <a:pt x="2969342" y="935977"/>
                  <a:pt x="2962480" y="1060290"/>
                  <a:pt x="2949677" y="1380371"/>
                </a:cubicBezTo>
                <a:cubicBezTo>
                  <a:pt x="2946400" y="1550797"/>
                  <a:pt x="2945929" y="1721299"/>
                  <a:pt x="2939845" y="1891648"/>
                </a:cubicBezTo>
                <a:cubicBezTo>
                  <a:pt x="2939380" y="1904673"/>
                  <a:pt x="2912203" y="1989353"/>
                  <a:pt x="2910348" y="1989971"/>
                </a:cubicBezTo>
                <a:lnTo>
                  <a:pt x="2880851" y="1999803"/>
                </a:lnTo>
                <a:cubicBezTo>
                  <a:pt x="2650075" y="1974162"/>
                  <a:pt x="2728084" y="1980138"/>
                  <a:pt x="2310580" y="1980138"/>
                </a:cubicBezTo>
                <a:cubicBezTo>
                  <a:pt x="2084414" y="1980138"/>
                  <a:pt x="1858296" y="1986693"/>
                  <a:pt x="1632154" y="1989971"/>
                </a:cubicBezTo>
                <a:cubicBezTo>
                  <a:pt x="1609212" y="1993248"/>
                  <a:pt x="1586504" y="1999803"/>
                  <a:pt x="1563329" y="1999803"/>
                </a:cubicBezTo>
                <a:cubicBezTo>
                  <a:pt x="1184813" y="1999803"/>
                  <a:pt x="1279183" y="2015734"/>
                  <a:pt x="1101212" y="1980138"/>
                </a:cubicBezTo>
                <a:cubicBezTo>
                  <a:pt x="1054469" y="1948976"/>
                  <a:pt x="1075453" y="1971684"/>
                  <a:pt x="1052051" y="1901480"/>
                </a:cubicBezTo>
                <a:lnTo>
                  <a:pt x="1042219" y="1871984"/>
                </a:lnTo>
                <a:cubicBezTo>
                  <a:pt x="1038942" y="1845764"/>
                  <a:pt x="1037924" y="1819162"/>
                  <a:pt x="1032387" y="1793325"/>
                </a:cubicBezTo>
                <a:cubicBezTo>
                  <a:pt x="1028044" y="1773057"/>
                  <a:pt x="1029969" y="1745830"/>
                  <a:pt x="1012722" y="1734332"/>
                </a:cubicBezTo>
                <a:cubicBezTo>
                  <a:pt x="1002890" y="1727777"/>
                  <a:pt x="993794" y="1719952"/>
                  <a:pt x="983225" y="1714667"/>
                </a:cubicBezTo>
                <a:cubicBezTo>
                  <a:pt x="947792" y="1696950"/>
                  <a:pt x="883601" y="1697822"/>
                  <a:pt x="855406" y="1695003"/>
                </a:cubicBezTo>
                <a:cubicBezTo>
                  <a:pt x="809522" y="1698280"/>
                  <a:pt x="763717" y="1702959"/>
                  <a:pt x="717754" y="1704835"/>
                </a:cubicBezTo>
                <a:lnTo>
                  <a:pt x="314632" y="1724500"/>
                </a:lnTo>
                <a:cubicBezTo>
                  <a:pt x="268748" y="1721222"/>
                  <a:pt x="222666" y="1720042"/>
                  <a:pt x="176980" y="1714667"/>
                </a:cubicBezTo>
                <a:cubicBezTo>
                  <a:pt x="166687" y="1713456"/>
                  <a:pt x="157727" y="1706411"/>
                  <a:pt x="147483" y="1704835"/>
                </a:cubicBezTo>
                <a:cubicBezTo>
                  <a:pt x="114929" y="1699827"/>
                  <a:pt x="81935" y="1698280"/>
                  <a:pt x="49161" y="1695003"/>
                </a:cubicBezTo>
                <a:cubicBezTo>
                  <a:pt x="12729" y="1585703"/>
                  <a:pt x="45043" y="1691761"/>
                  <a:pt x="29496" y="1419700"/>
                </a:cubicBezTo>
                <a:cubicBezTo>
                  <a:pt x="27617" y="1386816"/>
                  <a:pt x="22941" y="1354151"/>
                  <a:pt x="19664" y="1321377"/>
                </a:cubicBezTo>
                <a:lnTo>
                  <a:pt x="29496" y="898590"/>
                </a:lnTo>
                <a:close/>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E847B56-87E2-394F-9F46-043DAB0B7D10}"/>
              </a:ext>
            </a:extLst>
          </p:cNvPr>
          <p:cNvCxnSpPr>
            <a:cxnSpLocks/>
            <a:stCxn id="11" idx="2"/>
            <a:endCxn id="16" idx="2"/>
          </p:cNvCxnSpPr>
          <p:nvPr/>
        </p:nvCxnSpPr>
        <p:spPr>
          <a:xfrm flipH="1">
            <a:off x="4601467" y="4317118"/>
            <a:ext cx="1004201" cy="785825"/>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95BB83-8692-5E4F-88F5-E18357E24C85}"/>
              </a:ext>
            </a:extLst>
          </p:cNvPr>
          <p:cNvCxnSpPr>
            <a:cxnSpLocks/>
            <a:stCxn id="12" idx="2"/>
            <a:endCxn id="19" idx="12"/>
          </p:cNvCxnSpPr>
          <p:nvPr/>
        </p:nvCxnSpPr>
        <p:spPr>
          <a:xfrm>
            <a:off x="3757200" y="4267184"/>
            <a:ext cx="8555" cy="825926"/>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55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p:bldP spid="12" grpId="0"/>
      <p:bldP spid="16"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type="subTitle"/>
              </p:nvPr>
            </p:nvSpPr>
            <p:spPr>
              <a:xfrm>
                <a:off x="504000" y="2000250"/>
                <a:ext cx="9071640" cy="5114925"/>
              </a:xfrm>
            </p:spPr>
            <p:txBody>
              <a:bodyPr/>
              <a:lstStyle/>
              <a:p>
                <a:pPr/>
                <a14:m>
                  <m:oMathPara xmlns:m="http://schemas.openxmlformats.org/officeDocument/2006/math">
                    <m:oMathParaPr>
                      <m:jc m:val="centerGroup"/>
                    </m:oMathParaPr>
                    <m:oMath xmlns:m="http://schemas.openxmlformats.org/officeDocument/2006/math">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r>
                            <a:rPr lang="ro-RO" sz="2800" b="0" i="1" smtClean="0">
                              <a:latin typeface="Cambria Math" panose="02040503050406030204" pitchFamily="18" charset="0"/>
                            </a:rPr>
                            <m:t>𝑌</m:t>
                          </m:r>
                          <m:r>
                            <a:rPr lang="ro-RO" sz="2800" b="0" i="1" smtClean="0">
                              <a:latin typeface="Cambria Math" panose="02040503050406030204" pitchFamily="18" charset="0"/>
                            </a:rPr>
                            <m:t>=</m:t>
                          </m:r>
                          <m:r>
                            <a:rPr lang="ro-RO" sz="2800" b="0" i="1" smtClean="0">
                              <a:latin typeface="Cambria Math" panose="02040503050406030204" pitchFamily="18" charset="0"/>
                            </a:rPr>
                            <m:t>𝑦</m:t>
                          </m:r>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𝑋</m:t>
                      </m:r>
                      <m:r>
                        <a:rPr lang="ro-RO" sz="2800" b="0" i="1" smtClean="0">
                          <a:latin typeface="Cambria Math" panose="02040503050406030204" pitchFamily="18" charset="0"/>
                        </a:rPr>
                        <m:t>=</m:t>
                      </m:r>
                      <m:r>
                        <a:rPr lang="ro-RO" sz="2800" b="0" i="1" smtClean="0">
                          <a:latin typeface="Cambria Math" panose="02040503050406030204" pitchFamily="18" charset="0"/>
                        </a:rPr>
                        <m:t>𝑥</m:t>
                      </m:r>
                      <m:r>
                        <a:rPr lang="ro-RO" sz="2800" b="0" i="1" smtClean="0">
                          <a:latin typeface="Cambria Math" panose="02040503050406030204" pitchFamily="18" charset="0"/>
                        </a:rPr>
                        <m:t>)</m:t>
                      </m:r>
                    </m:oMath>
                  </m:oMathPara>
                </a14:m>
                <a:endParaRPr lang="en-US" sz="2800" dirty="0"/>
              </a:p>
              <a:p>
                <a:endParaRPr lang="en-US" sz="2800" dirty="0"/>
              </a:p>
              <a:p>
                <a:pPr marL="457200" indent="-457200">
                  <a:buFont typeface="Arial" panose="020B0604020202020204" pitchFamily="34" charset="0"/>
                  <a:buChar char="•"/>
                </a:pPr>
                <a:r>
                  <a:rPr lang="en-US" sz="2800" dirty="0"/>
                  <a:t>What do you believe about </a:t>
                </a:r>
                <a14:m>
                  <m:oMath xmlns:m="http://schemas.openxmlformats.org/officeDocument/2006/math">
                    <m:r>
                      <a:rPr lang="ro-RO" sz="2800" i="1">
                        <a:latin typeface="Cambria Math" panose="02040503050406030204" pitchFamily="18" charset="0"/>
                      </a:rPr>
                      <m:t>𝑌</m:t>
                    </m:r>
                    <m:r>
                      <a:rPr lang="ro-RO" sz="2800" i="1">
                        <a:latin typeface="Cambria Math" panose="02040503050406030204" pitchFamily="18" charset="0"/>
                      </a:rPr>
                      <m:t>=</m:t>
                    </m:r>
                    <m:r>
                      <a:rPr lang="ro-RO" sz="2800" i="1">
                        <a:latin typeface="Cambria Math" panose="02040503050406030204" pitchFamily="18" charset="0"/>
                      </a:rPr>
                      <m:t>𝑦</m:t>
                    </m:r>
                  </m:oMath>
                </a14:m>
                <a:r>
                  <a:rPr lang="en-US" sz="2800" dirty="0"/>
                  <a:t>, if I tell you </a:t>
                </a:r>
                <a14:m>
                  <m:oMath xmlns:m="http://schemas.openxmlformats.org/officeDocument/2006/math">
                    <m:r>
                      <a:rPr lang="ro-RO" sz="2800" i="1">
                        <a:latin typeface="Cambria Math" panose="02040503050406030204" pitchFamily="18" charset="0"/>
                      </a:rPr>
                      <m:t>𝑋</m:t>
                    </m:r>
                    <m:r>
                      <a:rPr lang="ro-RO" sz="2800" i="1">
                        <a:latin typeface="Cambria Math" panose="02040503050406030204" pitchFamily="18" charset="0"/>
                      </a:rPr>
                      <m:t>=</m:t>
                    </m:r>
                    <m:r>
                      <a:rPr lang="ro-RO" sz="2800" i="1">
                        <a:latin typeface="Cambria Math" panose="02040503050406030204" pitchFamily="18" charset="0"/>
                      </a:rPr>
                      <m:t>𝑥</m:t>
                    </m:r>
                  </m:oMath>
                </a14:m>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P(Simona Halep will win Roland Garros 2020)?</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What if I tell you:</a:t>
                </a:r>
              </a:p>
              <a:p>
                <a:pPr marL="457200" lvl="1" indent="-457200">
                  <a:buFont typeface="Wingdings" pitchFamily="2" charset="2"/>
                  <a:buChar char="Ø"/>
                </a:pPr>
                <a:r>
                  <a:rPr lang="en-US" sz="2400" dirty="0"/>
                  <a:t>In 2018, Simona Halep won Roland Garros</a:t>
                </a:r>
              </a:p>
              <a:p>
                <a:pPr marL="457200" lvl="1" indent="-457200">
                  <a:buFont typeface="Wingdings" pitchFamily="2" charset="2"/>
                  <a:buChar char="Ø"/>
                </a:pPr>
                <a:r>
                  <a:rPr lang="en-US" sz="2400" dirty="0"/>
                  <a:t>Simona Halep lost two Roland Garros finals</a:t>
                </a:r>
              </a:p>
              <a:p>
                <a:pPr marL="457200" lvl="1" indent="-457200">
                  <a:buFont typeface="Wingdings" pitchFamily="2" charset="2"/>
                  <a:buChar char="Ø"/>
                </a:pPr>
                <a:r>
                  <a:rPr lang="en-US" sz="2400" dirty="0"/>
                  <a:t>Simona is on 6</a:t>
                </a:r>
                <a:r>
                  <a:rPr lang="en-US" sz="2400" baseline="30000" dirty="0"/>
                  <a:t>th</a:t>
                </a:r>
                <a:r>
                  <a:rPr lang="en-US" sz="2400" dirty="0"/>
                  <a:t> place in the WTA ranking</a:t>
                </a:r>
              </a:p>
              <a:p>
                <a:pPr marL="457200" lvl="1" indent="-457200">
                  <a:buFont typeface="Wingdings" pitchFamily="2" charset="2"/>
                  <a:buChar char="Ø"/>
                </a:pPr>
                <a:r>
                  <a:rPr lang="en-US" sz="2400" dirty="0"/>
                  <a:t>In 2019, Ashleigh </a:t>
                </a:r>
                <a:r>
                  <a:rPr lang="en-US" sz="2400" dirty="0" err="1"/>
                  <a:t>Barty</a:t>
                </a:r>
                <a:r>
                  <a:rPr lang="en-US" sz="2400" dirty="0"/>
                  <a:t> (1</a:t>
                </a:r>
                <a:r>
                  <a:rPr lang="en-US" sz="2400" baseline="30000" dirty="0"/>
                  <a:t>st</a:t>
                </a:r>
                <a:r>
                  <a:rPr lang="en-US" sz="2400" dirty="0"/>
                  <a:t> place in the WTA ranking) won Roland Garros</a:t>
                </a:r>
              </a:p>
              <a:p>
                <a:pPr lvl="1"/>
                <a:endParaRPr lang="en-US" sz="2800" dirty="0"/>
              </a:p>
            </p:txBody>
          </p:sp>
        </mc:Choice>
        <mc:Fallback>
          <p:sp>
            <p:nvSpPr>
              <p:cNvPr id="3" name="Content Placeholder 2"/>
              <p:cNvSpPr>
                <a:spLocks noGrp="1" noRot="1" noChangeAspect="1" noMove="1" noResize="1" noEditPoints="1" noAdjustHandles="1" noChangeArrowheads="1" noChangeShapeType="1" noTextEdit="1"/>
              </p:cNvSpPr>
              <p:nvPr>
                <p:ph type="subTitle"/>
              </p:nvPr>
            </p:nvSpPr>
            <p:spPr>
              <a:xfrm>
                <a:off x="504000" y="2000250"/>
                <a:ext cx="9071640" cy="5114925"/>
              </a:xfrm>
              <a:blipFill>
                <a:blip r:embed="rId2"/>
                <a:stretch>
                  <a:fillRect l="-2098"/>
                </a:stretch>
              </a:blipFill>
            </p:spPr>
            <p:txBody>
              <a:bodyPr/>
              <a:lstStyle/>
              <a:p>
                <a:r>
                  <a:rPr lang="ro-RO">
                    <a:noFill/>
                  </a:rPr>
                  <a:t> </a:t>
                </a:r>
              </a:p>
            </p:txBody>
          </p:sp>
        </mc:Fallback>
      </mc:AlternateContent>
      <p:sp>
        <p:nvSpPr>
          <p:cNvPr id="2" name="Title 1"/>
          <p:cNvSpPr>
            <a:spLocks noGrp="1"/>
          </p:cNvSpPr>
          <p:nvPr>
            <p:ph type="title"/>
          </p:nvPr>
        </p:nvSpPr>
        <p:spPr>
          <a:xfrm>
            <a:off x="228600" y="301320"/>
            <a:ext cx="9658349" cy="1262160"/>
          </a:xfrm>
        </p:spPr>
        <p:txBody>
          <a:bodyPr/>
          <a:lstStyle/>
          <a:p>
            <a:pPr algn="ctr"/>
            <a:r>
              <a:rPr lang="en-US" dirty="0"/>
              <a:t>Conditional Probabilities (recap)</a:t>
            </a:r>
          </a:p>
        </p:txBody>
      </p:sp>
    </p:spTree>
    <p:extLst>
      <p:ext uri="{BB962C8B-B14F-4D97-AF65-F5344CB8AC3E}">
        <p14:creationId xmlns:p14="http://schemas.microsoft.com/office/powerpoint/2010/main" val="352522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75412" y="1414463"/>
                <a:ext cx="9071640" cy="6000750"/>
              </a:xfrm>
            </p:spPr>
            <p:txBody>
              <a:bodyPr/>
              <a:lstStyle/>
              <a:p>
                <a:pPr marL="342900" indent="-342900">
                  <a:spcBef>
                    <a:spcPts val="0"/>
                  </a:spcBef>
                  <a:buFont typeface="Arial" panose="020B0604020202020204" pitchFamily="34" charset="0"/>
                  <a:buChar char="•"/>
                </a:pPr>
                <a:r>
                  <a:rPr lang="en-US" sz="2400" dirty="0"/>
                  <a:t>P(A | B) = In worlds where B is true, </a:t>
                </a:r>
                <a:br>
                  <a:rPr lang="en-US" sz="2400" dirty="0"/>
                </a:br>
                <a:r>
                  <a:rPr lang="en-US" sz="2400" dirty="0"/>
                  <a:t>                fraction where A is true</a:t>
                </a:r>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r>
                  <a:rPr lang="en-US" sz="2400" dirty="0"/>
                  <a:t>Example:</a:t>
                </a:r>
              </a:p>
              <a:p>
                <a:pPr marL="342900" lvl="1" indent="-342900">
                  <a:spcBef>
                    <a:spcPts val="0"/>
                  </a:spcBef>
                  <a:buFont typeface="Wingdings" pitchFamily="2" charset="2"/>
                  <a:buChar char="Ø"/>
                </a:pPr>
                <a:r>
                  <a:rPr lang="en-US" sz="2400" dirty="0"/>
                  <a:t>H: “Have a headache”</a:t>
                </a:r>
              </a:p>
              <a:p>
                <a:pPr marL="342900" lvl="1" indent="-342900">
                  <a:spcBef>
                    <a:spcPts val="0"/>
                  </a:spcBef>
                  <a:buFont typeface="Wingdings" pitchFamily="2" charset="2"/>
                  <a:buChar char="Ø"/>
                </a:pPr>
                <a:r>
                  <a:rPr lang="en-US" sz="2400" dirty="0"/>
                  <a:t>F: “Have the flu”</a:t>
                </a:r>
              </a:p>
              <a:p>
                <a:pPr marL="342900" lvl="1" indent="-342900">
                  <a:spcBef>
                    <a:spcPts val="0"/>
                  </a:spcBef>
                  <a:buFont typeface="Arial" panose="020B0604020202020204" pitchFamily="34" charset="0"/>
                  <a:buChar char="•"/>
                </a:pPr>
                <a:endParaRPr lang="en-US" sz="2400" dirty="0"/>
              </a:p>
              <a:p>
                <a:pPr marL="342900" lvl="1" indent="-342900">
                  <a:spcBef>
                    <a:spcPts val="0"/>
                  </a:spcBef>
                  <a:buFont typeface="Arial" panose="020B0604020202020204" pitchFamily="34" charset="0"/>
                  <a:buChar char="•"/>
                </a:pPr>
                <a14:m>
                  <m:oMath xmlns:m="http://schemas.openxmlformats.org/officeDocument/2006/math">
                    <m:r>
                      <a:rPr lang="ro-RO" sz="2400" b="0" i="1" smtClean="0">
                        <a:latin typeface="Cambria Math" panose="02040503050406030204" pitchFamily="18" charset="0"/>
                      </a:rPr>
                      <m:t>𝑃</m:t>
                    </m:r>
                    <m:d>
                      <m:dPr>
                        <m:ctrlPr>
                          <a:rPr lang="ro-RO" sz="2400" b="0" i="1" smtClean="0">
                            <a:latin typeface="Cambria Math" panose="02040503050406030204" pitchFamily="18" charset="0"/>
                          </a:rPr>
                        </m:ctrlPr>
                      </m:dPr>
                      <m:e>
                        <m:r>
                          <a:rPr lang="en-US" sz="2400" b="0" i="1" smtClean="0">
                            <a:latin typeface="Cambria Math" panose="02040503050406030204" pitchFamily="18" charset="0"/>
                          </a:rPr>
                          <m:t>𝐻</m:t>
                        </m:r>
                      </m:e>
                    </m:d>
                    <m:r>
                      <a:rPr lang="ro-RO" sz="2400" b="0" i="1" smtClean="0">
                        <a:latin typeface="Cambria Math" panose="02040503050406030204" pitchFamily="18" charset="0"/>
                      </a:rPr>
                      <m:t>=</m:t>
                    </m:r>
                    <m:f>
                      <m:fPr>
                        <m:ctrlPr>
                          <a:rPr lang="ro-RO" sz="2400" b="0" i="1" smtClean="0">
                            <a:latin typeface="Cambria Math" panose="02040503050406030204" pitchFamily="18" charset="0"/>
                          </a:rPr>
                        </m:ctrlPr>
                      </m:fPr>
                      <m:num>
                        <m:r>
                          <a:rPr lang="ro-RO" sz="2400" b="0" i="1" smtClean="0">
                            <a:latin typeface="Cambria Math" panose="02040503050406030204" pitchFamily="18" charset="0"/>
                          </a:rPr>
                          <m:t>1</m:t>
                        </m:r>
                      </m:num>
                      <m:den>
                        <m:r>
                          <a:rPr lang="ro-RO" sz="2400" b="0" i="1" smtClean="0">
                            <a:latin typeface="Cambria Math" panose="02040503050406030204" pitchFamily="18" charset="0"/>
                          </a:rPr>
                          <m:t>10</m:t>
                        </m:r>
                      </m:den>
                    </m:f>
                  </m:oMath>
                </a14:m>
                <a:endParaRPr lang="en-US" sz="2400" dirty="0"/>
              </a:p>
              <a:p>
                <a:pPr marL="342900" lvl="1" indent="-342900">
                  <a:spcBef>
                    <a:spcPts val="0"/>
                  </a:spcBef>
                  <a:buFont typeface="Arial" panose="020B0604020202020204" pitchFamily="34" charset="0"/>
                  <a:buChar char="•"/>
                </a:pPr>
                <a:endParaRPr lang="en-US" sz="1000" dirty="0"/>
              </a:p>
              <a:p>
                <a:pPr marL="342900" lvl="1" indent="-342900">
                  <a:spcBef>
                    <a:spcPts val="0"/>
                  </a:spcBef>
                  <a:buFont typeface="Arial" panose="020B0604020202020204" pitchFamily="34" charset="0"/>
                  <a:buChar char="•"/>
                </a:pP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r>
                          <a:rPr lang="en-US" sz="2400" b="0" i="1" smtClean="0">
                            <a:latin typeface="Cambria Math" panose="02040503050406030204" pitchFamily="18" charset="0"/>
                          </a:rPr>
                          <m:t>𝐹</m:t>
                        </m:r>
                      </m:e>
                    </m:d>
                    <m:r>
                      <a:rPr lang="ro-RO" sz="2400" i="1">
                        <a:latin typeface="Cambria Math" panose="02040503050406030204" pitchFamily="18" charset="0"/>
                      </a:rPr>
                      <m:t>=</m:t>
                    </m:r>
                    <m:f>
                      <m:fPr>
                        <m:ctrlPr>
                          <a:rPr lang="ro-RO" sz="2400" i="1">
                            <a:latin typeface="Cambria Math" panose="02040503050406030204" pitchFamily="18" charset="0"/>
                          </a:rPr>
                        </m:ctrlPr>
                      </m:fPr>
                      <m:num>
                        <m:r>
                          <a:rPr lang="ro-RO" sz="2400" i="1">
                            <a:latin typeface="Cambria Math" panose="02040503050406030204" pitchFamily="18" charset="0"/>
                          </a:rPr>
                          <m:t>1</m:t>
                        </m:r>
                      </m:num>
                      <m:den>
                        <m:r>
                          <a:rPr lang="ro-RO" sz="2400" b="0" i="1" smtClean="0">
                            <a:latin typeface="Cambria Math" panose="02040503050406030204" pitchFamily="18" charset="0"/>
                          </a:rPr>
                          <m:t>4</m:t>
                        </m:r>
                        <m:r>
                          <a:rPr lang="ro-RO" sz="2400" i="1">
                            <a:latin typeface="Cambria Math" panose="02040503050406030204" pitchFamily="18" charset="0"/>
                          </a:rPr>
                          <m:t>0</m:t>
                        </m:r>
                      </m:den>
                    </m:f>
                  </m:oMath>
                </a14:m>
                <a:endParaRPr lang="en-US" sz="2400" dirty="0"/>
              </a:p>
              <a:p>
                <a:pPr marL="342900" lvl="1" indent="-342900">
                  <a:spcBef>
                    <a:spcPts val="0"/>
                  </a:spcBef>
                  <a:buFont typeface="Arial" panose="020B0604020202020204" pitchFamily="34" charset="0"/>
                  <a:buChar char="•"/>
                </a:pPr>
                <a:endParaRPr lang="en-US" sz="1000" dirty="0"/>
              </a:p>
              <a:p>
                <a:pPr marL="342900" lvl="1" indent="-342900">
                  <a:spcBef>
                    <a:spcPts val="0"/>
                  </a:spcBef>
                  <a:buFont typeface="Arial" panose="020B0604020202020204" pitchFamily="34" charset="0"/>
                  <a:buChar char="•"/>
                </a:pP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r>
                          <a:rPr lang="en-US" sz="2400" b="0" i="1" smtClean="0">
                            <a:latin typeface="Cambria Math" panose="02040503050406030204" pitchFamily="18" charset="0"/>
                          </a:rPr>
                          <m:t>𝐻</m:t>
                        </m:r>
                        <m:r>
                          <a:rPr lang="ro-RO" sz="2400" b="0" i="1" smtClean="0">
                            <a:latin typeface="Cambria Math" panose="02040503050406030204" pitchFamily="18" charset="0"/>
                          </a:rPr>
                          <m:t> | </m:t>
                        </m:r>
                        <m:r>
                          <a:rPr lang="en-US" sz="2400" b="0" i="1" smtClean="0">
                            <a:latin typeface="Cambria Math" panose="02040503050406030204" pitchFamily="18" charset="0"/>
                          </a:rPr>
                          <m:t>𝐹</m:t>
                        </m:r>
                      </m:e>
                    </m:d>
                    <m:r>
                      <a:rPr lang="ro-RO" sz="2400" i="1">
                        <a:latin typeface="Cambria Math" panose="02040503050406030204" pitchFamily="18" charset="0"/>
                      </a:rPr>
                      <m:t>=</m:t>
                    </m:r>
                    <m:f>
                      <m:fPr>
                        <m:ctrlPr>
                          <a:rPr lang="ro-RO" sz="2400" i="1">
                            <a:latin typeface="Cambria Math" panose="02040503050406030204" pitchFamily="18" charset="0"/>
                          </a:rPr>
                        </m:ctrlPr>
                      </m:fPr>
                      <m:num>
                        <m:r>
                          <a:rPr lang="ro-RO" sz="2400" i="1">
                            <a:latin typeface="Cambria Math" panose="02040503050406030204" pitchFamily="18" charset="0"/>
                          </a:rPr>
                          <m:t>1</m:t>
                        </m:r>
                      </m:num>
                      <m:den>
                        <m:r>
                          <a:rPr lang="ro-RO" sz="2400" b="0" i="1" smtClean="0">
                            <a:latin typeface="Cambria Math" panose="02040503050406030204" pitchFamily="18" charset="0"/>
                          </a:rPr>
                          <m:t>2</m:t>
                        </m:r>
                      </m:den>
                    </m:f>
                  </m:oMath>
                </a14:m>
                <a:endParaRPr lang="en-US" sz="2400" dirty="0"/>
              </a:p>
              <a:p>
                <a:pPr marL="342900" lvl="1"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r>
                  <a:rPr lang="en-US" sz="2400" dirty="0"/>
                  <a:t>Headaches are rare and flu is even more rare, but if you have the flu, there is a 50-50 chance you will have a headache</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75412" y="1414463"/>
                <a:ext cx="9071640" cy="6000750"/>
              </a:xfrm>
              <a:blipFill>
                <a:blip r:embed="rId2"/>
                <a:stretch>
                  <a:fillRect l="-1958"/>
                </a:stretch>
              </a:blipFill>
            </p:spPr>
            <p:txBody>
              <a:bodyPr/>
              <a:lstStyle/>
              <a:p>
                <a:r>
                  <a:rPr lang="ro-RO">
                    <a:noFill/>
                  </a:rPr>
                  <a:t> </a:t>
                </a:r>
              </a:p>
            </p:txBody>
          </p:sp>
        </mc:Fallback>
      </mc:AlternateContent>
      <p:sp>
        <p:nvSpPr>
          <p:cNvPr id="10" name="Title 1">
            <a:extLst>
              <a:ext uri="{FF2B5EF4-FFF2-40B4-BE49-F238E27FC236}">
                <a16:creationId xmlns:a16="http://schemas.microsoft.com/office/drawing/2014/main" id="{94C1E1E5-6A55-0E48-A964-788427C46C35}"/>
              </a:ext>
            </a:extLst>
          </p:cNvPr>
          <p:cNvSpPr txBox="1">
            <a:spLocks/>
          </p:cNvSpPr>
          <p:nvPr/>
        </p:nvSpPr>
        <p:spPr>
          <a:xfrm>
            <a:off x="228600" y="301321"/>
            <a:ext cx="9658349" cy="126216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Conditional Probabilities (recap)</a:t>
            </a:r>
          </a:p>
        </p:txBody>
      </p:sp>
      <p:sp>
        <p:nvSpPr>
          <p:cNvPr id="11" name="Rectangle 10">
            <a:extLst>
              <a:ext uri="{FF2B5EF4-FFF2-40B4-BE49-F238E27FC236}">
                <a16:creationId xmlns:a16="http://schemas.microsoft.com/office/drawing/2014/main" id="{4266E995-697D-0642-8777-053BEF552F89}"/>
              </a:ext>
            </a:extLst>
          </p:cNvPr>
          <p:cNvSpPr/>
          <p:nvPr/>
        </p:nvSpPr>
        <p:spPr>
          <a:xfrm>
            <a:off x="5671873" y="2766349"/>
            <a:ext cx="3657600" cy="2905246"/>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3854175-DF9E-A24E-B147-3F175652EBE1}"/>
              </a:ext>
            </a:extLst>
          </p:cNvPr>
          <p:cNvSpPr/>
          <p:nvPr/>
        </p:nvSpPr>
        <p:spPr>
          <a:xfrm>
            <a:off x="6213645" y="3901494"/>
            <a:ext cx="2730330" cy="1112322"/>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t>
            </a:r>
          </a:p>
        </p:txBody>
      </p:sp>
      <p:sp>
        <p:nvSpPr>
          <p:cNvPr id="13" name="Rectangle 12">
            <a:extLst>
              <a:ext uri="{FF2B5EF4-FFF2-40B4-BE49-F238E27FC236}">
                <a16:creationId xmlns:a16="http://schemas.microsoft.com/office/drawing/2014/main" id="{46A3254F-1E2D-2240-A862-D897480257EC}"/>
              </a:ext>
            </a:extLst>
          </p:cNvPr>
          <p:cNvSpPr/>
          <p:nvPr/>
        </p:nvSpPr>
        <p:spPr>
          <a:xfrm>
            <a:off x="6443662" y="3243126"/>
            <a:ext cx="857250"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spTree>
    <p:extLst>
      <p:ext uri="{BB962C8B-B14F-4D97-AF65-F5344CB8AC3E}">
        <p14:creationId xmlns:p14="http://schemas.microsoft.com/office/powerpoint/2010/main" val="18580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00038" y="1563481"/>
                <a:ext cx="7615237" cy="3528473"/>
              </a:xfrm>
            </p:spPr>
            <p:txBody>
              <a:bodyPr/>
              <a:lstStyle/>
              <a:p>
                <a:pPr marL="457200" lvl="1" indent="0">
                  <a:buNone/>
                </a:pPr>
                <a14:m>
                  <m:oMathPara xmlns:m="http://schemas.openxmlformats.org/officeDocument/2006/math">
                    <m:oMathParaPr>
                      <m:jc m:val="centerGroup"/>
                    </m:oMathParaPr>
                    <m:oMath xmlns:m="http://schemas.openxmlformats.org/officeDocument/2006/math">
                      <m:r>
                        <a:rPr lang="ro-RO" sz="3200" b="0" i="1" smtClean="0">
                          <a:latin typeface="Cambria Math" panose="02040503050406030204" pitchFamily="18" charset="0"/>
                        </a:rPr>
                        <m:t>𝑃</m:t>
                      </m:r>
                      <m:d>
                        <m:dPr>
                          <m:endChr m:val="|"/>
                          <m:ctrlPr>
                            <a:rPr lang="ro-RO" sz="3200" b="0" i="1" smtClean="0">
                              <a:latin typeface="Cambria Math" panose="02040503050406030204" pitchFamily="18" charset="0"/>
                            </a:rPr>
                          </m:ctrlPr>
                        </m:dPr>
                        <m:e>
                          <m:r>
                            <a:rPr lang="ro-RO" sz="3200" b="0" i="1" smtClean="0">
                              <a:latin typeface="Cambria Math" panose="02040503050406030204" pitchFamily="18" charset="0"/>
                            </a:rPr>
                            <m:t>𝐵</m:t>
                          </m:r>
                          <m:r>
                            <a:rPr lang="ro-RO" sz="3200" b="0" i="1" smtClean="0">
                              <a:latin typeface="Cambria Math" panose="02040503050406030204" pitchFamily="18" charset="0"/>
                            </a:rPr>
                            <m:t> </m:t>
                          </m:r>
                        </m:e>
                      </m:d>
                      <m:r>
                        <a:rPr lang="ro-RO" sz="3200" b="0" i="1" smtClean="0">
                          <a:latin typeface="Cambria Math" panose="02040503050406030204" pitchFamily="18" charset="0"/>
                        </a:rPr>
                        <m:t> </m:t>
                      </m:r>
                      <m:r>
                        <a:rPr lang="ro-RO" sz="3200" b="0" i="1" smtClean="0">
                          <a:latin typeface="Cambria Math" panose="02040503050406030204" pitchFamily="18" charset="0"/>
                        </a:rPr>
                        <m:t>𝐴</m:t>
                      </m:r>
                      <m:r>
                        <a:rPr lang="ro-RO" sz="3200" b="0" i="1" smtClean="0">
                          <a:latin typeface="Cambria Math" panose="02040503050406030204" pitchFamily="18" charset="0"/>
                        </a:rPr>
                        <m:t>)=</m:t>
                      </m:r>
                      <m:f>
                        <m:fPr>
                          <m:ctrlPr>
                            <a:rPr lang="ro-RO" sz="3200" b="0" i="1" smtClean="0">
                              <a:latin typeface="Cambria Math" panose="02040503050406030204" pitchFamily="18" charset="0"/>
                            </a:rPr>
                          </m:ctrlPr>
                        </m:fPr>
                        <m:num>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ea typeface="Cambria Math" panose="02040503050406030204" pitchFamily="18" charset="0"/>
                            </a:rPr>
                            <m:t>∩</m:t>
                          </m:r>
                          <m:r>
                            <a:rPr lang="ro-RO" sz="3200" b="0" i="1" smtClean="0">
                              <a:latin typeface="Cambria Math" panose="02040503050406030204" pitchFamily="18" charset="0"/>
                              <a:ea typeface="Cambria Math" panose="02040503050406030204" pitchFamily="18" charset="0"/>
                            </a:rPr>
                            <m:t>𝐵</m:t>
                          </m:r>
                          <m:r>
                            <a:rPr lang="ro-RO" sz="3200" b="0" i="1" smtClean="0">
                              <a:latin typeface="Cambria Math" panose="02040503050406030204" pitchFamily="18" charset="0"/>
                              <a:ea typeface="Cambria Math" panose="02040503050406030204" pitchFamily="18" charset="0"/>
                            </a:rPr>
                            <m:t>)</m:t>
                          </m:r>
                        </m:num>
                        <m:den>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rPr>
                            <m:t>)</m:t>
                          </m:r>
                        </m:den>
                      </m:f>
                      <m:r>
                        <a:rPr lang="ro-RO" sz="3200" b="0" i="1" smtClean="0">
                          <a:latin typeface="Cambria Math" panose="02040503050406030204" pitchFamily="18" charset="0"/>
                        </a:rPr>
                        <m:t>=</m:t>
                      </m:r>
                      <m:f>
                        <m:fPr>
                          <m:ctrlPr>
                            <a:rPr lang="ro-RO" sz="3200" b="0" i="1" smtClean="0">
                              <a:latin typeface="Cambria Math" panose="02040503050406030204" pitchFamily="18" charset="0"/>
                            </a:rPr>
                          </m:ctrlPr>
                        </m:fPr>
                        <m:num>
                          <m:r>
                            <a:rPr lang="ro-RO" sz="3200" b="0" i="1" smtClean="0">
                              <a:latin typeface="Cambria Math" panose="02040503050406030204" pitchFamily="18" charset="0"/>
                            </a:rPr>
                            <m:t>𝑃</m:t>
                          </m:r>
                          <m:d>
                            <m:dPr>
                              <m:endChr m:val="|"/>
                              <m:ctrlPr>
                                <a:rPr lang="ro-RO" sz="3200" b="0" i="1" smtClean="0">
                                  <a:latin typeface="Cambria Math" panose="02040503050406030204" pitchFamily="18" charset="0"/>
                                </a:rPr>
                              </m:ctrlPr>
                            </m:dPr>
                            <m:e>
                              <m:r>
                                <a:rPr lang="ro-RO" sz="3200" b="0" i="1" smtClean="0">
                                  <a:latin typeface="Cambria Math" panose="02040503050406030204" pitchFamily="18" charset="0"/>
                                </a:rPr>
                                <m:t>𝐴</m:t>
                              </m:r>
                              <m:r>
                                <a:rPr lang="ro-RO" sz="3200" b="0" i="1" smtClean="0">
                                  <a:latin typeface="Cambria Math" panose="02040503050406030204" pitchFamily="18" charset="0"/>
                                </a:rPr>
                                <m:t> </m:t>
                              </m:r>
                            </m:e>
                          </m:d>
                          <m:r>
                            <a:rPr lang="ro-RO" sz="3200" b="0" i="1" smtClean="0">
                              <a:latin typeface="Cambria Math" panose="02040503050406030204" pitchFamily="18" charset="0"/>
                            </a:rPr>
                            <m:t> </m:t>
                          </m:r>
                          <m:r>
                            <a:rPr lang="ro-RO" sz="3200" b="0" i="1" smtClean="0">
                              <a:latin typeface="Cambria Math" panose="02040503050406030204" pitchFamily="18" charset="0"/>
                            </a:rPr>
                            <m:t>𝐵</m:t>
                          </m:r>
                          <m:r>
                            <a:rPr lang="ro-RO" sz="3200" b="0" i="1" smtClean="0">
                              <a:latin typeface="Cambria Math" panose="02040503050406030204" pitchFamily="18" charset="0"/>
                            </a:rPr>
                            <m:t>) </m:t>
                          </m:r>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𝐵</m:t>
                          </m:r>
                          <m:r>
                            <a:rPr lang="ro-RO" sz="3200" b="0" i="1" smtClean="0">
                              <a:latin typeface="Cambria Math" panose="02040503050406030204" pitchFamily="18" charset="0"/>
                            </a:rPr>
                            <m:t>)</m:t>
                          </m:r>
                        </m:num>
                        <m:den>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rPr>
                            <m:t>)</m:t>
                          </m:r>
                        </m:den>
                      </m:f>
                    </m:oMath>
                  </m:oMathPara>
                </a14:m>
                <a:endParaRPr lang="en-US" sz="3200" i="1" dirty="0"/>
              </a:p>
              <a:p>
                <a:pPr lvl="1"/>
                <a:endParaRPr lang="en-US" sz="2800" dirty="0"/>
              </a:p>
              <a:p>
                <a:pPr marL="457200" lvl="1" indent="-457200">
                  <a:buFont typeface="Arial" panose="020B0604020202020204" pitchFamily="34" charset="0"/>
                  <a:buChar char="•"/>
                </a:pPr>
                <a:r>
                  <a:rPr lang="en-US" sz="2800" dirty="0"/>
                  <a:t>Thomas Bayes "An Essay towards solving a Problem in the Doctrine of Chances" Royal Society, 1763.</a:t>
                </a:r>
              </a:p>
              <a:p>
                <a:pPr marL="457200" lvl="1" indent="-457200">
                  <a:buFont typeface="Arial" panose="020B0604020202020204" pitchFamily="34" charset="0"/>
                  <a:buChar char="•"/>
                </a:pPr>
                <a:r>
                  <a:rPr lang="en-US" sz="2800" dirty="0"/>
                  <a:t>Easy to grasp, if you think of areas:</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00038" y="1563481"/>
                <a:ext cx="7615237" cy="3528473"/>
              </a:xfrm>
              <a:blipFill>
                <a:blip r:embed="rId2"/>
                <a:stretch>
                  <a:fillRect l="-2838" r="-1503" b="-717"/>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Bayes Rule</a:t>
            </a:r>
          </a:p>
        </p:txBody>
      </p:sp>
      <p:pic>
        <p:nvPicPr>
          <p:cNvPr id="10" name="Picture 9">
            <a:extLst>
              <a:ext uri="{FF2B5EF4-FFF2-40B4-BE49-F238E27FC236}">
                <a16:creationId xmlns:a16="http://schemas.microsoft.com/office/drawing/2014/main" id="{825DDC22-A0BE-B146-8EB7-5C8200548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240" y="932400"/>
            <a:ext cx="1930400" cy="2070100"/>
          </a:xfrm>
          <a:prstGeom prst="rect">
            <a:avLst/>
          </a:prstGeom>
        </p:spPr>
      </p:pic>
      <p:sp>
        <p:nvSpPr>
          <p:cNvPr id="11" name="Rectangle 10">
            <a:extLst>
              <a:ext uri="{FF2B5EF4-FFF2-40B4-BE49-F238E27FC236}">
                <a16:creationId xmlns:a16="http://schemas.microsoft.com/office/drawing/2014/main" id="{FEE03A14-E94D-934A-BC68-2B6461151266}"/>
              </a:ext>
            </a:extLst>
          </p:cNvPr>
          <p:cNvSpPr/>
          <p:nvPr/>
        </p:nvSpPr>
        <p:spPr>
          <a:xfrm>
            <a:off x="3259058" y="5113974"/>
            <a:ext cx="3657600" cy="2165814"/>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FDE337-7063-FD4C-8CD1-40B4BB15D225}"/>
              </a:ext>
            </a:extLst>
          </p:cNvPr>
          <p:cNvSpPr/>
          <p:nvPr/>
        </p:nvSpPr>
        <p:spPr>
          <a:xfrm>
            <a:off x="3800830" y="5958894"/>
            <a:ext cx="2730330" cy="1112322"/>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13" name="Rectangle 12">
            <a:extLst>
              <a:ext uri="{FF2B5EF4-FFF2-40B4-BE49-F238E27FC236}">
                <a16:creationId xmlns:a16="http://schemas.microsoft.com/office/drawing/2014/main" id="{C6E4978F-09F4-494F-ADFD-3D2E78C544CF}"/>
              </a:ext>
            </a:extLst>
          </p:cNvPr>
          <p:cNvSpPr/>
          <p:nvPr/>
        </p:nvSpPr>
        <p:spPr>
          <a:xfrm>
            <a:off x="4030847" y="5300526"/>
            <a:ext cx="857250"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Tree>
    <p:extLst>
      <p:ext uri="{BB962C8B-B14F-4D97-AF65-F5344CB8AC3E}">
        <p14:creationId xmlns:p14="http://schemas.microsoft.com/office/powerpoint/2010/main" val="303378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957388"/>
            <a:ext cx="9071640" cy="4196092"/>
          </a:xfrm>
        </p:spPr>
        <p:txBody>
          <a:bodyPr/>
          <a:lstStyle/>
          <a:p>
            <a:r>
              <a:rPr lang="en-US" sz="2800" dirty="0"/>
              <a:t>Concepts:</a:t>
            </a:r>
          </a:p>
          <a:p>
            <a:pPr marL="285750" lvl="1" indent="-285750">
              <a:buFont typeface="Arial" panose="020B0604020202020204" pitchFamily="34" charset="0"/>
              <a:buChar char="•"/>
            </a:pPr>
            <a:r>
              <a:rPr lang="en-US" sz="2800" dirty="0"/>
              <a:t>Likelihood </a:t>
            </a:r>
          </a:p>
          <a:p>
            <a:pPr marL="457200" lvl="2" indent="-457200">
              <a:buFont typeface="Wingdings" pitchFamily="2" charset="2"/>
              <a:buChar char="Ø"/>
            </a:pPr>
            <a:r>
              <a:rPr lang="en-US" sz="2400" dirty="0"/>
              <a:t>How much does a certain hypothesis explain the data?</a:t>
            </a:r>
          </a:p>
          <a:p>
            <a:pPr lvl="2"/>
            <a:endParaRPr lang="en-US" sz="2400" dirty="0"/>
          </a:p>
          <a:p>
            <a:pPr marL="285750" lvl="1" indent="-285750">
              <a:buFont typeface="Arial" panose="020B0604020202020204" pitchFamily="34" charset="0"/>
              <a:buChar char="•"/>
            </a:pPr>
            <a:r>
              <a:rPr lang="en-US" sz="2800" dirty="0"/>
              <a:t>Prior</a:t>
            </a:r>
          </a:p>
          <a:p>
            <a:pPr marL="457200" lvl="2" indent="-457200">
              <a:buFont typeface="Wingdings" pitchFamily="2" charset="2"/>
              <a:buChar char="Ø"/>
            </a:pPr>
            <a:r>
              <a:rPr lang="en-US" sz="2400" dirty="0"/>
              <a:t>What do you believe before seeing any data?</a:t>
            </a:r>
          </a:p>
          <a:p>
            <a:pPr lvl="2"/>
            <a:endParaRPr lang="en-US" sz="2400" dirty="0"/>
          </a:p>
          <a:p>
            <a:pPr marL="285750" lvl="1" indent="-285750">
              <a:buFont typeface="Arial" panose="020B0604020202020204" pitchFamily="34" charset="0"/>
              <a:buChar char="•"/>
            </a:pPr>
            <a:r>
              <a:rPr lang="en-US" sz="2800" dirty="0"/>
              <a:t>Posterior</a:t>
            </a:r>
          </a:p>
          <a:p>
            <a:pPr marL="342900" lvl="2" indent="-342900">
              <a:buFont typeface="Wingdings" pitchFamily="2" charset="2"/>
              <a:buChar char="Ø"/>
            </a:pPr>
            <a:r>
              <a:rPr lang="en-US" sz="2400" dirty="0"/>
              <a:t>What do we believe after seeing the data?</a:t>
            </a:r>
          </a:p>
          <a:p>
            <a:endParaRPr lang="en-US" dirty="0"/>
          </a:p>
        </p:txBody>
      </p:sp>
      <p:sp>
        <p:nvSpPr>
          <p:cNvPr id="2" name="Title 1"/>
          <p:cNvSpPr>
            <a:spLocks noGrp="1"/>
          </p:cNvSpPr>
          <p:nvPr>
            <p:ph type="title"/>
          </p:nvPr>
        </p:nvSpPr>
        <p:spPr/>
        <p:txBody>
          <a:bodyPr/>
          <a:lstStyle/>
          <a:p>
            <a:pPr algn="ctr"/>
            <a:r>
              <a:rPr lang="en-US" dirty="0"/>
              <a:t>Bayes Rule</a:t>
            </a:r>
          </a:p>
        </p:txBody>
      </p:sp>
    </p:spTree>
    <p:extLst>
      <p:ext uri="{BB962C8B-B14F-4D97-AF65-F5344CB8AC3E}">
        <p14:creationId xmlns:p14="http://schemas.microsoft.com/office/powerpoint/2010/main" val="61081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393035" y="3743325"/>
            <a:ext cx="9271826" cy="3564156"/>
          </a:xfrm>
        </p:spPr>
        <p:txBody>
          <a:bodyPr/>
          <a:lstStyle/>
          <a:p>
            <a:pPr marL="457200" indent="-457200">
              <a:buFont typeface="Arial" panose="020B0604020202020204" pitchFamily="34" charset="0"/>
              <a:buChar char="•"/>
            </a:pPr>
            <a:r>
              <a:rPr lang="en-US" sz="2600" dirty="0"/>
              <a:t>There are 3 doors numbered with 1, 2, 3.</a:t>
            </a:r>
          </a:p>
          <a:p>
            <a:pPr marL="457200" indent="-457200">
              <a:buFont typeface="Arial" panose="020B0604020202020204" pitchFamily="34" charset="0"/>
              <a:buChar char="•"/>
            </a:pPr>
            <a:r>
              <a:rPr lang="en-US" sz="2600" dirty="0"/>
              <a:t>A large prize (a car) is hidden behind one of the doors. The other doors each have a goat behind.</a:t>
            </a:r>
          </a:p>
          <a:p>
            <a:pPr marL="457200" indent="-457200">
              <a:buFont typeface="Arial" panose="020B0604020202020204" pitchFamily="34" charset="0"/>
              <a:buChar char="•"/>
            </a:pPr>
            <a:r>
              <a:rPr lang="en-US" sz="2600" dirty="0"/>
              <a:t>We have to pick a door.</a:t>
            </a:r>
          </a:p>
          <a:p>
            <a:pPr marL="457200" indent="-457200">
              <a:buFont typeface="Arial" panose="020B0604020202020204" pitchFamily="34" charset="0"/>
              <a:buChar char="•"/>
            </a:pPr>
            <a:r>
              <a:rPr lang="en-US" sz="2600" dirty="0"/>
              <a:t>Suppose that we opt for door 1. Then, the host opens door 3, revealing the goat behind. We are offered the option to change our pick. What should we do next?</a:t>
            </a:r>
          </a:p>
          <a:p>
            <a:r>
              <a:rPr lang="en-US" sz="2600" dirty="0"/>
              <a:t>(a) We keep our initial choice (door 1);</a:t>
            </a:r>
          </a:p>
          <a:p>
            <a:r>
              <a:rPr lang="en-US" sz="2600" dirty="0"/>
              <a:t>(b) We switch to door 2;</a:t>
            </a:r>
          </a:p>
          <a:p>
            <a:r>
              <a:rPr lang="en-US" sz="2600" dirty="0"/>
              <a:t>(c) There is no difference.</a:t>
            </a:r>
          </a:p>
        </p:txBody>
      </p:sp>
      <p:sp>
        <p:nvSpPr>
          <p:cNvPr id="2" name="Title 1"/>
          <p:cNvSpPr>
            <a:spLocks noGrp="1"/>
          </p:cNvSpPr>
          <p:nvPr>
            <p:ph type="title"/>
          </p:nvPr>
        </p:nvSpPr>
        <p:spPr/>
        <p:txBody>
          <a:bodyPr/>
          <a:lstStyle/>
          <a:p>
            <a:pPr algn="ctr"/>
            <a:r>
              <a:rPr lang="en-US" dirty="0"/>
              <a:t>Monty Hall Problem</a:t>
            </a:r>
          </a:p>
        </p:txBody>
      </p:sp>
      <p:pic>
        <p:nvPicPr>
          <p:cNvPr id="5" name="Picture 4">
            <a:extLst>
              <a:ext uri="{FF2B5EF4-FFF2-40B4-BE49-F238E27FC236}">
                <a16:creationId xmlns:a16="http://schemas.microsoft.com/office/drawing/2014/main" id="{72776468-D260-5F4C-A277-DB0A16356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358" y="1374981"/>
            <a:ext cx="4606924" cy="2556843"/>
          </a:xfrm>
          <a:prstGeom prst="rect">
            <a:avLst/>
          </a:prstGeom>
        </p:spPr>
      </p:pic>
    </p:spTree>
    <p:extLst>
      <p:ext uri="{BB962C8B-B14F-4D97-AF65-F5344CB8AC3E}">
        <p14:creationId xmlns:p14="http://schemas.microsoft.com/office/powerpoint/2010/main" val="246900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a:solidFill>
                  <a:srgbClr val="000000"/>
                </a:solidFill>
                <a:uFill>
                  <a:solidFill>
                    <a:srgbClr val="FFFFFF"/>
                  </a:solidFill>
                </a:uFill>
                <a:latin typeface="Arial"/>
              </a:rPr>
              <a:t>Canonical forms of supervised learning problems</a:t>
            </a:r>
          </a:p>
        </p:txBody>
      </p:sp>
      <p:sp>
        <p:nvSpPr>
          <p:cNvPr id="90"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Classification</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Regression</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91" name="Picture 90"/>
          <p:cNvPicPr/>
          <p:nvPr/>
        </p:nvPicPr>
        <p:blipFill>
          <a:blip r:embed="rId2"/>
          <a:stretch/>
        </p:blipFill>
        <p:spPr>
          <a:xfrm>
            <a:off x="3234830" y="4622040"/>
            <a:ext cx="3623040" cy="2144520"/>
          </a:xfrm>
          <a:prstGeom prst="rect">
            <a:avLst/>
          </a:prstGeom>
          <a:ln>
            <a:noFill/>
          </a:ln>
        </p:spPr>
      </p:pic>
      <p:pic>
        <p:nvPicPr>
          <p:cNvPr id="92" name="Picture 91"/>
          <p:cNvPicPr/>
          <p:nvPr/>
        </p:nvPicPr>
        <p:blipFill>
          <a:blip r:embed="rId3"/>
          <a:stretch/>
        </p:blipFill>
        <p:spPr>
          <a:xfrm>
            <a:off x="3326270" y="1872720"/>
            <a:ext cx="3840480" cy="2150640"/>
          </a:xfrm>
          <a:prstGeom prst="rect">
            <a:avLst/>
          </a:prstGeom>
          <a:ln>
            <a:noFill/>
          </a:ln>
        </p:spPr>
      </p:pic>
    </p:spTree>
    <p:extLst>
      <p:ext uri="{BB962C8B-B14F-4D97-AF65-F5344CB8AC3E}">
        <p14:creationId xmlns:p14="http://schemas.microsoft.com/office/powerpoint/2010/main" val="3034410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93035" y="1405288"/>
                <a:ext cx="9071640" cy="5902193"/>
              </a:xfrm>
            </p:spPr>
            <p:txBody>
              <a:bodyPr/>
              <a:lstStyle/>
              <a:p>
                <a:pPr marL="457200" indent="-457200">
                  <a:buFont typeface="Arial" panose="020B0604020202020204" pitchFamily="34" charset="0"/>
                  <a:buChar char="•"/>
                </a:pPr>
                <a14:m>
                  <m:oMath xmlns:m="http://schemas.openxmlformats.org/officeDocument/2006/math">
                    <m:r>
                      <a:rPr lang="ro-RO" sz="2600" i="1" smtClean="0">
                        <a:latin typeface="Cambria Math" panose="02040503050406030204" pitchFamily="18" charset="0"/>
                      </a:rPr>
                      <m:t>𝐻</m:t>
                    </m:r>
                    <m:r>
                      <a:rPr lang="ro-RO" sz="2600" i="1" smtClean="0">
                        <a:latin typeface="Cambria Math" panose="02040503050406030204" pitchFamily="18" charset="0"/>
                      </a:rPr>
                      <m:t>=</m:t>
                    </m:r>
                    <m:r>
                      <a:rPr lang="ro-RO" sz="2600" b="0" i="1" smtClean="0">
                        <a:latin typeface="Cambria Math" panose="02040503050406030204" pitchFamily="18" charset="0"/>
                      </a:rPr>
                      <m:t>𝑖</m:t>
                    </m:r>
                  </m:oMath>
                </a14:m>
                <a:r>
                  <a:rPr lang="en-US" sz="2600" dirty="0"/>
                  <a:t> is the hypothesis “the prize is behind door </a:t>
                </a:r>
                <a:r>
                  <a:rPr lang="en-US" sz="2600" dirty="0" err="1"/>
                  <a:t>i</a:t>
                </a:r>
                <a:r>
                  <a:rPr lang="en-US" sz="2600" dirty="0"/>
                  <a:t>”. A priori, all 3 doors are equally likely to hide the prize:</a:t>
                </a:r>
              </a:p>
              <a:p>
                <a:pPr/>
                <a14:m>
                  <m:oMathPara xmlns:m="http://schemas.openxmlformats.org/officeDocument/2006/math">
                    <m:oMathParaPr>
                      <m:jc m:val="left"/>
                    </m:oMathParaPr>
                    <m:oMath xmlns:m="http://schemas.openxmlformats.org/officeDocument/2006/math">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=1</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=2</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=3</m:t>
                          </m:r>
                        </m:e>
                      </m:d>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3</m:t>
                          </m:r>
                        </m:den>
                      </m:f>
                    </m:oMath>
                  </m:oMathPara>
                </a14:m>
                <a:endParaRPr lang="en-US" sz="2600" dirty="0"/>
              </a:p>
              <a:p>
                <a:pPr marL="457200" indent="-457200">
                  <a:buFont typeface="Arial" panose="020B0604020202020204" pitchFamily="34" charset="0"/>
                  <a:buChar char="•"/>
                </a:pPr>
                <a:r>
                  <a:rPr lang="en-US" sz="2600" dirty="0"/>
                  <a:t>We chose door 1.</a:t>
                </a:r>
              </a:p>
              <a:p>
                <a:pPr marL="457200" indent="-457200">
                  <a:buFont typeface="Arial" panose="020B0604020202020204" pitchFamily="34" charset="0"/>
                  <a:buChar char="•"/>
                </a:pPr>
                <a:r>
                  <a:rPr lang="en-US" sz="2600" dirty="0"/>
                  <a:t>If the prize is behind door 1, the host is indifferent and can choose between doors 2 or 3 with equal probability:</a:t>
                </a:r>
              </a:p>
              <a:p>
                <a:endParaRPr lang="ro-RO" sz="800" i="1" dirty="0">
                  <a:latin typeface="Cambria Math" panose="02040503050406030204" pitchFamily="18" charset="0"/>
                </a:endParaRPr>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endParaRPr lang="en-US" sz="2600" dirty="0"/>
              </a:p>
              <a:p>
                <a:endParaRPr lang="en-US" sz="800" dirty="0"/>
              </a:p>
              <a:p>
                <a:pPr marL="457200" indent="-457200">
                  <a:buFont typeface="Arial" panose="020B0604020202020204" pitchFamily="34" charset="0"/>
                  <a:buChar char="•"/>
                </a:pPr>
                <a:r>
                  <a:rPr lang="en-US" sz="2600" dirty="0"/>
                  <a:t>If the prize is behind door 2 (or 3, respectively), the host must choose door 3 (or 2, respectively):</a:t>
                </a:r>
              </a:p>
              <a:p>
                <a:pPr marL="457200" indent="-457200">
                  <a:buFont typeface="Arial" panose="020B0604020202020204" pitchFamily="34" charset="0"/>
                  <a:buChar char="•"/>
                </a:pPr>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b="0" i="1" smtClean="0">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b="0" i="1" smtClean="0">
                        <a:latin typeface="Cambria Math" panose="02040503050406030204" pitchFamily="18" charset="0"/>
                      </a:rPr>
                      <m:t>0</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b="0" i="1" smtClean="0">
                        <a:latin typeface="Cambria Math" panose="02040503050406030204" pitchFamily="18" charset="0"/>
                      </a:rPr>
                      <m:t>1</m:t>
                    </m:r>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r>
                      <a:rPr lang="ro-RO" sz="2600" b="0" i="1" smtClean="0">
                        <a:latin typeface="Cambria Math" panose="02040503050406030204" pitchFamily="18" charset="0"/>
                      </a:rPr>
                      <m:t>1</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r>
                      <a:rPr lang="ro-RO" sz="2600" b="0" i="1" smtClean="0">
                        <a:latin typeface="Cambria Math" panose="02040503050406030204" pitchFamily="18" charset="0"/>
                      </a:rPr>
                      <m:t>0</m:t>
                    </m:r>
                  </m:oMath>
                </a14:m>
                <a:endParaRPr lang="en-US" sz="2600" dirty="0"/>
              </a:p>
              <a:p>
                <a:endParaRPr lang="en-US" sz="800" dirty="0"/>
              </a:p>
              <a:p>
                <a:pPr marL="457200" indent="-457200">
                  <a:buFont typeface="Arial" panose="020B0604020202020204" pitchFamily="34" charset="0"/>
                  <a:buChar char="•"/>
                </a:pPr>
                <a:r>
                  <a:rPr lang="en-US" sz="2600" dirty="0"/>
                  <a:t>The host opens door 3 (U=3), revealing the goat. The observation is U=3. Is the prize behind door 1 or 2?</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93035" y="1405288"/>
                <a:ext cx="9071640" cy="5902193"/>
              </a:xfrm>
              <a:blipFill>
                <a:blip r:embed="rId2"/>
                <a:stretch>
                  <a:fillRect l="-1958" t="-215" r="-2517" b="-1290"/>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Monty Hall Problem</a:t>
            </a:r>
          </a:p>
        </p:txBody>
      </p:sp>
    </p:spTree>
    <p:extLst>
      <p:ext uri="{BB962C8B-B14F-4D97-AF65-F5344CB8AC3E}">
        <p14:creationId xmlns:p14="http://schemas.microsoft.com/office/powerpoint/2010/main" val="40102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93035" y="1563480"/>
                <a:ext cx="9071640" cy="5744001"/>
              </a:xfrm>
            </p:spPr>
            <p:txBody>
              <a:bodyPr/>
              <a:lstStyle/>
              <a:p>
                <a:pPr/>
                <a14:m>
                  <m:oMathPara xmlns:m="http://schemas.openxmlformats.org/officeDocument/2006/math">
                    <m:oMathParaPr>
                      <m:jc m:val="left"/>
                    </m:oMathParaPr>
                    <m:oMath xmlns:m="http://schemas.openxmlformats.org/officeDocument/2006/math">
                      <m:r>
                        <a:rPr lang="ro-RO" sz="2600" i="1" smtClean="0">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3</m:t>
                          </m:r>
                        </m:den>
                      </m:f>
                    </m:oMath>
                  </m:oMathPara>
                </a14:m>
                <a:endParaRPr lang="en-US" sz="26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=0</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=1</m:t>
                    </m:r>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=1</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=0</m:t>
                    </m:r>
                  </m:oMath>
                </a14:m>
                <a:endParaRPr lang="en-US" sz="2600" dirty="0"/>
              </a:p>
              <a:p>
                <a:endParaRPr lang="en-US" sz="2600" dirty="0"/>
              </a:p>
              <a:p>
                <a:pPr marL="457200" indent="-457200">
                  <a:buFont typeface="Arial" panose="020B0604020202020204" pitchFamily="34" charset="0"/>
                  <a:buChar char="•"/>
                </a:pPr>
                <a:r>
                  <a:rPr lang="en-US" sz="2600" dirty="0"/>
                  <a:t>We apply the Bayes rule:</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=1 </m:t>
                          </m:r>
                        </m:e>
                      </m:d>
                      <m:r>
                        <a:rPr lang="ro-RO" sz="2600" b="0" i="1" smtClean="0">
                          <a:latin typeface="Cambria Math" panose="02040503050406030204" pitchFamily="18" charset="0"/>
                        </a:rPr>
                        <m:t> </m:t>
                      </m:r>
                      <m:r>
                        <a:rPr lang="ro-RO" sz="2600" b="0" i="1" smtClean="0">
                          <a:latin typeface="Cambria Math" panose="02040503050406030204" pitchFamily="18" charset="0"/>
                        </a:rPr>
                        <m:t>𝑈</m:t>
                      </m:r>
                      <m:r>
                        <a:rPr lang="ro-RO" sz="2600" b="0" i="1" smtClean="0">
                          <a:latin typeface="Cambria Math" panose="02040503050406030204" pitchFamily="18" charset="0"/>
                        </a:rPr>
                        <m:t>=3)=</m:t>
                      </m:r>
                      <m:f>
                        <m:fPr>
                          <m:ctrlPr>
                            <a:rPr lang="ro-RO" sz="2600" b="0" i="1" smtClean="0">
                              <a:latin typeface="Cambria Math" panose="02040503050406030204" pitchFamily="18" charset="0"/>
                            </a:rPr>
                          </m:ctrlPr>
                        </m:fPr>
                        <m:num>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b="0" i="1" smtClean="0">
                              <a:latin typeface="Cambria Math" panose="02040503050406030204" pitchFamily="18" charset="0"/>
                            </a:rPr>
                            <m:t> </m:t>
                          </m:r>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𝐻</m:t>
                          </m:r>
                          <m:r>
                            <a:rPr lang="ro-RO" sz="2600" b="0" i="1" smtClean="0">
                              <a:latin typeface="Cambria Math" panose="02040503050406030204" pitchFamily="18" charset="0"/>
                            </a:rPr>
                            <m:t>=1)</m:t>
                          </m:r>
                        </m:num>
                        <m:den>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𝑈</m:t>
                          </m:r>
                          <m:r>
                            <a:rPr lang="ro-RO" sz="2600" b="0" i="1" smtClean="0">
                              <a:latin typeface="Cambria Math" panose="02040503050406030204" pitchFamily="18" charset="0"/>
                            </a:rPr>
                            <m:t>=3)</m:t>
                          </m:r>
                        </m:den>
                      </m:f>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2</m:t>
                              </m:r>
                            </m:den>
                          </m:f>
                          <m:r>
                            <a:rPr lang="ro-RO" sz="2600" b="0" i="1" smtClean="0">
                              <a:latin typeface="Cambria Math" panose="02040503050406030204" pitchFamily="18" charset="0"/>
                            </a:rPr>
                            <m:t> </m:t>
                          </m:r>
                          <m:r>
                            <a:rPr lang="ro-RO" sz="2600" b="0" i="1" smtClean="0">
                              <a:latin typeface="Cambria Math" panose="02040503050406030204" pitchFamily="18" charset="0"/>
                              <a:ea typeface="Cambria Math" panose="02040503050406030204" pitchFamily="18" charset="0"/>
                            </a:rPr>
                            <m:t>∙ </m:t>
                          </m:r>
                          <m:f>
                            <m:fPr>
                              <m:ctrlPr>
                                <a:rPr lang="ro-RO" sz="2600" b="0" i="1" smtClean="0">
                                  <a:latin typeface="Cambria Math" panose="02040503050406030204" pitchFamily="18" charset="0"/>
                                  <a:ea typeface="Cambria Math" panose="02040503050406030204" pitchFamily="18" charset="0"/>
                                </a:rPr>
                              </m:ctrlPr>
                            </m:fPr>
                            <m:num>
                              <m:r>
                                <a:rPr lang="ro-RO" sz="2600" b="0" i="1" smtClean="0">
                                  <a:latin typeface="Cambria Math" panose="02040503050406030204" pitchFamily="18" charset="0"/>
                                  <a:ea typeface="Cambria Math" panose="02040503050406030204" pitchFamily="18" charset="0"/>
                                </a:rPr>
                                <m:t>1</m:t>
                              </m:r>
                            </m:num>
                            <m:den>
                              <m:r>
                                <a:rPr lang="ro-RO" sz="2600" b="0" i="1" smtClean="0">
                                  <a:latin typeface="Cambria Math" panose="02040503050406030204" pitchFamily="18" charset="0"/>
                                  <a:ea typeface="Cambria Math" panose="02040503050406030204" pitchFamily="18" charset="0"/>
                                </a:rPr>
                                <m:t>3</m:t>
                              </m:r>
                            </m:den>
                          </m:f>
                        </m:num>
                        <m:den>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2</m:t>
                              </m:r>
                            </m:den>
                          </m:f>
                        </m:den>
                      </m:f>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3</m:t>
                          </m:r>
                        </m:den>
                      </m:f>
                    </m:oMath>
                  </m:oMathPara>
                </a14:m>
                <a:endParaRPr lang="en-US" sz="2600" dirty="0"/>
              </a:p>
              <a:p>
                <a:r>
                  <a:rPr lang="en-US" sz="2600" dirty="0"/>
                  <a:t> </a:t>
                </a:r>
              </a:p>
              <a:p>
                <a:pPr/>
                <a14:m>
                  <m:oMathPara xmlns:m="http://schemas.openxmlformats.org/officeDocument/2006/math">
                    <m:oMathParaPr>
                      <m:jc m:val="centerGroup"/>
                    </m:oMathParaPr>
                    <m:oMath xmlns:m="http://schemas.openxmlformats.org/officeDocument/2006/math">
                      <m:r>
                        <a:rPr lang="ro-RO" sz="2600" i="1">
                          <a:latin typeface="Cambria Math" panose="02040503050406030204" pitchFamily="18" charset="0"/>
                        </a:rPr>
                        <m:t>𝑃</m:t>
                      </m:r>
                      <m:d>
                        <m:dPr>
                          <m:endChr m:val="|"/>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=2 </m:t>
                          </m:r>
                        </m:e>
                      </m:d>
                      <m:r>
                        <a:rPr lang="ro-RO" sz="2600" i="1">
                          <a:latin typeface="Cambria Math" panose="02040503050406030204" pitchFamily="18" charset="0"/>
                        </a:rPr>
                        <m:t> </m:t>
                      </m:r>
                      <m:r>
                        <a:rPr lang="ro-RO" sz="2600" i="1">
                          <a:latin typeface="Cambria Math" panose="02040503050406030204" pitchFamily="18" charset="0"/>
                        </a:rPr>
                        <m:t>𝑈</m:t>
                      </m:r>
                      <m:r>
                        <a:rPr lang="ro-RO" sz="2600" i="1">
                          <a:latin typeface="Cambria Math" panose="02040503050406030204" pitchFamily="18" charset="0"/>
                        </a:rPr>
                        <m:t>=3)=</m:t>
                      </m:r>
                      <m:f>
                        <m:fPr>
                          <m:ctrlPr>
                            <a:rPr lang="ro-RO" sz="2600" i="1">
                              <a:latin typeface="Cambria Math" panose="02040503050406030204" pitchFamily="18" charset="0"/>
                            </a:rPr>
                          </m:ctrlPr>
                        </m:fPr>
                        <m:num>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 </m:t>
                          </m:r>
                          <m:r>
                            <a:rPr lang="ro-RO" sz="2600" i="1">
                              <a:latin typeface="Cambria Math" panose="02040503050406030204" pitchFamily="18" charset="0"/>
                            </a:rPr>
                            <m:t>𝑃</m:t>
                          </m:r>
                          <m:r>
                            <a:rPr lang="ro-RO" sz="2600" i="1">
                              <a:latin typeface="Cambria Math" panose="02040503050406030204" pitchFamily="18" charset="0"/>
                            </a:rPr>
                            <m:t>(</m:t>
                          </m:r>
                          <m:r>
                            <a:rPr lang="ro-RO" sz="2600" i="1">
                              <a:latin typeface="Cambria Math" panose="02040503050406030204" pitchFamily="18" charset="0"/>
                            </a:rPr>
                            <m:t>𝐻</m:t>
                          </m:r>
                          <m:r>
                            <a:rPr lang="ro-RO" sz="2600" i="1">
                              <a:latin typeface="Cambria Math" panose="02040503050406030204" pitchFamily="18" charset="0"/>
                            </a:rPr>
                            <m:t>=2)</m:t>
                          </m:r>
                        </m:num>
                        <m:den>
                          <m:r>
                            <a:rPr lang="ro-RO" sz="2600" i="1">
                              <a:latin typeface="Cambria Math" panose="02040503050406030204" pitchFamily="18" charset="0"/>
                            </a:rPr>
                            <m:t>𝑃</m:t>
                          </m:r>
                          <m:r>
                            <a:rPr lang="ro-RO" sz="2600" i="1">
                              <a:latin typeface="Cambria Math" panose="02040503050406030204" pitchFamily="18" charset="0"/>
                            </a:rPr>
                            <m:t>(</m:t>
                          </m:r>
                          <m:r>
                            <a:rPr lang="ro-RO" sz="2600" i="1">
                              <a:latin typeface="Cambria Math" panose="02040503050406030204" pitchFamily="18" charset="0"/>
                            </a:rPr>
                            <m:t>𝑈</m:t>
                          </m:r>
                          <m:r>
                            <a:rPr lang="ro-RO" sz="2600" i="1">
                              <a:latin typeface="Cambria Math" panose="02040503050406030204" pitchFamily="18" charset="0"/>
                            </a:rPr>
                            <m:t>=3)</m:t>
                          </m:r>
                        </m:den>
                      </m:f>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b="0" i="1" smtClean="0">
                              <a:latin typeface="Cambria Math" panose="02040503050406030204" pitchFamily="18" charset="0"/>
                            </a:rPr>
                            <m:t>1</m:t>
                          </m:r>
                          <m:r>
                            <a:rPr lang="ro-RO" sz="2600" i="1">
                              <a:latin typeface="Cambria Math" panose="02040503050406030204" pitchFamily="18" charset="0"/>
                            </a:rPr>
                            <m:t> </m:t>
                          </m:r>
                          <m:r>
                            <a:rPr lang="ro-RO" sz="2600" i="1">
                              <a:latin typeface="Cambria Math" panose="02040503050406030204" pitchFamily="18" charset="0"/>
                              <a:ea typeface="Cambria Math" panose="02040503050406030204" pitchFamily="18" charset="0"/>
                            </a:rPr>
                            <m:t>∙ </m:t>
                          </m:r>
                          <m:f>
                            <m:fPr>
                              <m:ctrlPr>
                                <a:rPr lang="ro-RO" sz="2600" i="1">
                                  <a:latin typeface="Cambria Math" panose="02040503050406030204" pitchFamily="18" charset="0"/>
                                  <a:ea typeface="Cambria Math" panose="02040503050406030204" pitchFamily="18" charset="0"/>
                                </a:rPr>
                              </m:ctrlPr>
                            </m:fPr>
                            <m:num>
                              <m:r>
                                <a:rPr lang="ro-RO" sz="2600" i="1">
                                  <a:latin typeface="Cambria Math" panose="02040503050406030204" pitchFamily="18" charset="0"/>
                                  <a:ea typeface="Cambria Math" panose="02040503050406030204" pitchFamily="18" charset="0"/>
                                </a:rPr>
                                <m:t>1</m:t>
                              </m:r>
                            </m:num>
                            <m:den>
                              <m:r>
                                <a:rPr lang="ro-RO" sz="2600" i="1">
                                  <a:latin typeface="Cambria Math" panose="02040503050406030204" pitchFamily="18" charset="0"/>
                                  <a:ea typeface="Cambria Math" panose="02040503050406030204" pitchFamily="18" charset="0"/>
                                </a:rPr>
                                <m:t>3</m:t>
                              </m:r>
                            </m:den>
                          </m:f>
                        </m:num>
                        <m:den>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den>
                      </m:f>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b="0" i="1" smtClean="0">
                              <a:latin typeface="Cambria Math" panose="02040503050406030204" pitchFamily="18" charset="0"/>
                            </a:rPr>
                            <m:t>2</m:t>
                          </m:r>
                        </m:num>
                        <m:den>
                          <m:r>
                            <a:rPr lang="ro-RO" sz="2600" i="1">
                              <a:latin typeface="Cambria Math" panose="02040503050406030204" pitchFamily="18" charset="0"/>
                            </a:rPr>
                            <m:t>3</m:t>
                          </m:r>
                        </m:den>
                      </m:f>
                    </m:oMath>
                  </m:oMathPara>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93035" y="1563480"/>
                <a:ext cx="9071640" cy="5744001"/>
              </a:xfrm>
              <a:blipFill>
                <a:blip r:embed="rId2"/>
                <a:stretch>
                  <a:fillRect l="-1958" b="-662"/>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Monty Hall Problem</a:t>
            </a:r>
          </a:p>
        </p:txBody>
      </p:sp>
    </p:spTree>
    <p:extLst>
      <p:ext uri="{BB962C8B-B14F-4D97-AF65-F5344CB8AC3E}">
        <p14:creationId xmlns:p14="http://schemas.microsoft.com/office/powerpoint/2010/main" val="320511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8051" name="Rectangle 3"/>
              <p:cNvSpPr>
                <a:spLocks noGrp="1" noChangeArrowheads="1"/>
              </p:cNvSpPr>
              <p:nvPr>
                <p:ph type="subTitle"/>
              </p:nvPr>
            </p:nvSpPr>
            <p:spPr>
              <a:xfrm>
                <a:off x="504000" y="1714501"/>
                <a:ext cx="9071640" cy="5514974"/>
              </a:xfrm>
            </p:spPr>
            <p:txBody>
              <a:bodyPr/>
              <a:lstStyle/>
              <a:p>
                <a:pPr marL="457200" indent="-457200">
                  <a:lnSpc>
                    <a:spcPct val="90000"/>
                  </a:lnSpc>
                  <a:buFont typeface="Arial" panose="020B0604020202020204" pitchFamily="34" charset="0"/>
                  <a:buChar char="•"/>
                </a:pPr>
                <a:r>
                  <a:rPr lang="en-US" sz="2800" b="1" dirty="0"/>
                  <a:t>Learn</a:t>
                </a:r>
                <a:r>
                  <a:rPr lang="en-US" sz="2800" dirty="0"/>
                  <a:t>: </a:t>
                </a:r>
                <a14:m>
                  <m:oMath xmlns:m="http://schemas.openxmlformats.org/officeDocument/2006/math">
                    <m:r>
                      <a:rPr lang="ro-RO" sz="2800" b="0" i="1" smtClean="0">
                        <a:latin typeface="Cambria Math" panose="02040503050406030204" pitchFamily="18" charset="0"/>
                      </a:rPr>
                      <m:t>h</m:t>
                    </m:r>
                    <m:r>
                      <a:rPr lang="ro-RO" sz="2800" b="0" i="1" smtClean="0">
                        <a:latin typeface="Cambria Math" panose="02040503050406030204" pitchFamily="18" charset="0"/>
                      </a:rPr>
                      <m:t>:</m:t>
                    </m:r>
                    <m:r>
                      <a:rPr lang="ro-RO" sz="2800" b="1" i="1" smtClean="0">
                        <a:latin typeface="Cambria Math" panose="02040503050406030204" pitchFamily="18" charset="0"/>
                      </a:rPr>
                      <m:t>𝑿</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𝑌</m:t>
                    </m:r>
                  </m:oMath>
                </a14:m>
                <a:endParaRPr lang="en-US" sz="2800" dirty="0"/>
              </a:p>
              <a:p>
                <a:pPr marL="457200" indent="-457200">
                  <a:lnSpc>
                    <a:spcPct val="90000"/>
                  </a:lnSpc>
                  <a:buFont typeface="Arial" panose="020B0604020202020204" pitchFamily="34" charset="0"/>
                  <a:buChar char="•"/>
                </a:pPr>
                <a:endParaRPr lang="en-US" sz="800" dirty="0"/>
              </a:p>
              <a:p>
                <a:pPr marL="457200" lvl="1" indent="-457200">
                  <a:lnSpc>
                    <a:spcPct val="90000"/>
                  </a:lnSpc>
                  <a:buFont typeface="Wingdings" pitchFamily="2" charset="2"/>
                  <a:buChar char="Ø"/>
                </a:pPr>
                <a:r>
                  <a:rPr lang="en-US" sz="2400" b="1" dirty="0"/>
                  <a:t>X</a:t>
                </a:r>
                <a:r>
                  <a:rPr lang="en-US" sz="2400" dirty="0"/>
                  <a:t> – features</a:t>
                </a:r>
              </a:p>
              <a:p>
                <a:pPr lvl="1">
                  <a:lnSpc>
                    <a:spcPct val="90000"/>
                  </a:lnSpc>
                </a:pPr>
                <a:endParaRPr lang="en-US" sz="800" dirty="0"/>
              </a:p>
              <a:p>
                <a:pPr marL="457200" lvl="1" indent="-457200">
                  <a:lnSpc>
                    <a:spcPct val="90000"/>
                  </a:lnSpc>
                  <a:buFont typeface="Wingdings" pitchFamily="2" charset="2"/>
                  <a:buChar char="Ø"/>
                </a:pPr>
                <a:r>
                  <a:rPr lang="en-US" sz="2400" dirty="0"/>
                  <a:t>Y – target classes</a:t>
                </a:r>
              </a:p>
              <a:p>
                <a:pPr marL="457200" indent="-457200">
                  <a:lnSpc>
                    <a:spcPct val="90000"/>
                  </a:lnSpc>
                  <a:buFont typeface="Arial" panose="020B0604020202020204" pitchFamily="34" charset="0"/>
                  <a:buChar char="•"/>
                </a:pPr>
                <a:endParaRPr lang="en-US" sz="2800" b="1" dirty="0"/>
              </a:p>
              <a:p>
                <a:pPr marL="457200" indent="-457200">
                  <a:lnSpc>
                    <a:spcPct val="90000"/>
                  </a:lnSpc>
                  <a:buFont typeface="Arial" panose="020B0604020202020204" pitchFamily="34" charset="0"/>
                  <a:buChar char="•"/>
                </a:pPr>
                <a:r>
                  <a:rPr lang="en-US" sz="2800" dirty="0"/>
                  <a:t>Suppose we know P(Y|</a:t>
                </a:r>
                <a:r>
                  <a:rPr lang="en-US" sz="2800" b="1" dirty="0"/>
                  <a:t>X</a:t>
                </a:r>
                <a:r>
                  <a:rPr lang="en-US" sz="2800" dirty="0"/>
                  <a:t>) exactly, how should we classify the data?</a:t>
                </a:r>
              </a:p>
              <a:p>
                <a:pPr marL="457200" indent="-457200">
                  <a:lnSpc>
                    <a:spcPct val="90000"/>
                  </a:lnSpc>
                  <a:buFont typeface="Arial" panose="020B0604020202020204" pitchFamily="34" charset="0"/>
                  <a:buChar char="•"/>
                </a:pPr>
                <a:endParaRPr lang="en-US" sz="800" dirty="0"/>
              </a:p>
              <a:p>
                <a:pPr marL="457200" lvl="1" indent="-457200">
                  <a:lnSpc>
                    <a:spcPct val="90000"/>
                  </a:lnSpc>
                  <a:buFont typeface="Wingdings" pitchFamily="2" charset="2"/>
                  <a:buChar char="Ø"/>
                </a:pPr>
                <a:r>
                  <a:rPr lang="en-US" sz="2400" dirty="0"/>
                  <a:t>We apply the Bayes classifier:</a:t>
                </a:r>
              </a:p>
              <a:p>
                <a:pPr marL="457200" lvl="1" indent="0">
                  <a:buNone/>
                </a:pPr>
                <a:endParaRPr lang="ro-RO" sz="28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p>
                        <m:sSupPr>
                          <m:ctrlPr>
                            <a:rPr lang="ro-RO" sz="2800" b="0" i="1" smtClean="0">
                              <a:latin typeface="Cambria Math" panose="02040503050406030204" pitchFamily="18" charset="0"/>
                            </a:rPr>
                          </m:ctrlPr>
                        </m:sSupPr>
                        <m:e>
                          <m:r>
                            <a:rPr lang="ro-RO" sz="2800" b="0" i="1" smtClean="0">
                              <a:latin typeface="Cambria Math" panose="02040503050406030204" pitchFamily="18" charset="0"/>
                            </a:rPr>
                            <m:t>𝑦</m:t>
                          </m:r>
                        </m:e>
                        <m:sup>
                          <m:r>
                            <a:rPr lang="ro-RO" sz="2800" b="0" i="1" smtClean="0">
                              <a:latin typeface="Cambria Math" panose="02040503050406030204" pitchFamily="18" charset="0"/>
                            </a:rPr>
                            <m:t>∗</m:t>
                          </m:r>
                        </m:sup>
                      </m:sSup>
                      <m:r>
                        <a:rPr lang="ro-RO" sz="2800" b="0" i="1" smtClean="0">
                          <a:latin typeface="Cambria Math" panose="02040503050406030204" pitchFamily="18" charset="0"/>
                        </a:rPr>
                        <m:t>=</m:t>
                      </m:r>
                      <m:sSup>
                        <m:sSupPr>
                          <m:ctrlPr>
                            <a:rPr lang="ro-RO" sz="2800" b="0" i="1" smtClean="0">
                              <a:latin typeface="Cambria Math" panose="02040503050406030204" pitchFamily="18" charset="0"/>
                            </a:rPr>
                          </m:ctrlPr>
                        </m:sSupPr>
                        <m:e>
                          <m:r>
                            <a:rPr lang="ro-RO" sz="2800" b="0" i="1" smtClean="0">
                              <a:latin typeface="Cambria Math" panose="02040503050406030204" pitchFamily="18" charset="0"/>
                            </a:rPr>
                            <m:t>h</m:t>
                          </m:r>
                        </m:e>
                        <m:sup>
                          <m:r>
                            <a:rPr lang="ro-RO" sz="2800" b="0" i="1" smtClean="0">
                              <a:latin typeface="Cambria Math" panose="02040503050406030204" pitchFamily="18" charset="0"/>
                            </a:rPr>
                            <m:t>∗</m:t>
                          </m:r>
                        </m:sup>
                      </m:sSup>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𝑥</m:t>
                          </m:r>
                        </m:e>
                      </m:d>
                      <m:r>
                        <a:rPr lang="ro-RO" sz="2800" b="0" i="1" smtClean="0">
                          <a:latin typeface="Cambria Math" panose="02040503050406030204" pitchFamily="18" charset="0"/>
                        </a:rPr>
                        <m:t>=</m:t>
                      </m:r>
                      <m:func>
                        <m:funcPr>
                          <m:ctrlPr>
                            <a:rPr lang="ro-RO" sz="2800" b="0" i="1" smtClean="0">
                              <a:latin typeface="Cambria Math" panose="02040503050406030204" pitchFamily="18" charset="0"/>
                            </a:rPr>
                          </m:ctrlPr>
                        </m:funcPr>
                        <m:fName>
                          <m:limLow>
                            <m:limLowPr>
                              <m:ctrlPr>
                                <a:rPr lang="ro-RO" sz="2800" b="0" i="1" smtClean="0">
                                  <a:latin typeface="Cambria Math" panose="02040503050406030204" pitchFamily="18" charset="0"/>
                                </a:rPr>
                              </m:ctrlPr>
                            </m:limLowPr>
                            <m:e>
                              <m:r>
                                <m:rPr>
                                  <m:sty m:val="p"/>
                                </m:rPr>
                                <a:rPr lang="ro-RO" sz="2800" b="0" i="0" smtClean="0">
                                  <a:latin typeface="Cambria Math" panose="02040503050406030204" pitchFamily="18" charset="0"/>
                                </a:rPr>
                                <m:t>argmax</m:t>
                              </m:r>
                            </m:e>
                            <m:lim>
                              <m:r>
                                <a:rPr lang="ro-RO" sz="2800" b="0" i="1" smtClean="0">
                                  <a:latin typeface="Cambria Math" panose="02040503050406030204" pitchFamily="18" charset="0"/>
                                </a:rPr>
                                <m:t>𝑦</m:t>
                              </m:r>
                            </m:lim>
                          </m:limLow>
                        </m:fName>
                        <m:e>
                          <m:r>
                            <a:rPr lang="ro-RO" sz="2800" i="1">
                              <a:latin typeface="Cambria Math" panose="02040503050406030204" pitchFamily="18" charset="0"/>
                            </a:rPr>
                            <m:t>𝑃</m:t>
                          </m:r>
                          <m:d>
                            <m:dPr>
                              <m:endChr m:val="|"/>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 </m:t>
                              </m:r>
                            </m:e>
                          </m:d>
                          <m:r>
                            <a:rPr lang="ro-RO" sz="2800" b="0" i="1" smtClean="0">
                              <a:latin typeface="Cambria Math" panose="02040503050406030204" pitchFamily="18" charset="0"/>
                            </a:rPr>
                            <m:t> </m:t>
                          </m:r>
                          <m:r>
                            <a:rPr lang="ro-RO" sz="2800" i="1">
                              <a:latin typeface="Cambria Math" panose="02040503050406030204" pitchFamily="18" charset="0"/>
                            </a:rPr>
                            <m:t>𝑋</m:t>
                          </m:r>
                          <m:r>
                            <a:rPr lang="ro-RO" sz="2800" i="1">
                              <a:latin typeface="Cambria Math" panose="02040503050406030204" pitchFamily="18" charset="0"/>
                            </a:rPr>
                            <m:t>=</m:t>
                          </m:r>
                          <m:r>
                            <a:rPr lang="ro-RO" sz="2800" i="1">
                              <a:latin typeface="Cambria Math" panose="02040503050406030204" pitchFamily="18" charset="0"/>
                            </a:rPr>
                            <m:t>𝑥</m:t>
                          </m:r>
                          <m:r>
                            <a:rPr lang="ro-RO" sz="2800" i="1">
                              <a:latin typeface="Cambria Math" panose="02040503050406030204" pitchFamily="18" charset="0"/>
                            </a:rPr>
                            <m:t>)</m:t>
                          </m:r>
                          <m:r>
                            <m:rPr>
                              <m:nor/>
                            </m:rPr>
                            <a:rPr lang="en-US" sz="2800" dirty="0"/>
                            <m:t> </m:t>
                          </m:r>
                        </m:e>
                      </m:func>
                    </m:oMath>
                  </m:oMathPara>
                </a14:m>
                <a:endParaRPr lang="en-US" sz="2800" dirty="0"/>
              </a:p>
              <a:p>
                <a:pPr marL="0" indent="0">
                  <a:lnSpc>
                    <a:spcPct val="90000"/>
                  </a:lnSpc>
                  <a:buNone/>
                </a:pPr>
                <a:endParaRPr lang="en-US" sz="2800" b="1" dirty="0">
                  <a:solidFill>
                    <a:srgbClr val="FF0000"/>
                  </a:solidFill>
                </a:endParaRPr>
              </a:p>
              <a:p>
                <a:pPr marL="457200" indent="-457200">
                  <a:lnSpc>
                    <a:spcPct val="90000"/>
                  </a:lnSpc>
                  <a:buFont typeface="Arial" panose="020B0604020202020204" pitchFamily="34" charset="0"/>
                  <a:buChar char="•"/>
                </a:pPr>
                <a:r>
                  <a:rPr lang="en-US" sz="2800" b="1" dirty="0">
                    <a:solidFill>
                      <a:srgbClr val="FF0000"/>
                    </a:solidFill>
                  </a:rPr>
                  <a:t>Why?</a:t>
                </a:r>
              </a:p>
            </p:txBody>
          </p:sp>
        </mc:Choice>
        <mc:Fallback xmlns="">
          <p:sp>
            <p:nvSpPr>
              <p:cNvPr id="258051" name="Rectangle 3"/>
              <p:cNvSpPr>
                <a:spLocks noGrp="1" noRot="1" noChangeAspect="1" noMove="1" noResize="1" noEditPoints="1" noAdjustHandles="1" noChangeArrowheads="1" noChangeShapeType="1" noTextEdit="1"/>
              </p:cNvSpPr>
              <p:nvPr>
                <p:ph type="subTitle"/>
              </p:nvPr>
            </p:nvSpPr>
            <p:spPr>
              <a:xfrm>
                <a:off x="504000" y="1714501"/>
                <a:ext cx="9071640" cy="5514974"/>
              </a:xfrm>
              <a:blipFill>
                <a:blip r:embed="rId3"/>
                <a:stretch>
                  <a:fillRect l="-2098"/>
                </a:stretch>
              </a:blipFill>
            </p:spPr>
            <p:txBody>
              <a:bodyPr/>
              <a:lstStyle/>
              <a:p>
                <a:r>
                  <a:rPr lang="ro-RO">
                    <a:noFill/>
                  </a:rPr>
                  <a:t> </a:t>
                </a:r>
              </a:p>
            </p:txBody>
          </p:sp>
        </mc:Fallback>
      </mc:AlternateContent>
      <p:sp>
        <p:nvSpPr>
          <p:cNvPr id="258050" name="Rectangle 2"/>
          <p:cNvSpPr>
            <a:spLocks noGrp="1" noChangeArrowheads="1"/>
          </p:cNvSpPr>
          <p:nvPr>
            <p:ph type="title"/>
          </p:nvPr>
        </p:nvSpPr>
        <p:spPr/>
        <p:txBody>
          <a:bodyPr/>
          <a:lstStyle/>
          <a:p>
            <a:pPr algn="ctr"/>
            <a:r>
              <a:rPr lang="en-US" dirty="0"/>
              <a:t>Optimal classifier</a:t>
            </a:r>
          </a:p>
        </p:txBody>
      </p:sp>
    </p:spTree>
    <p:extLst>
      <p:ext uri="{BB962C8B-B14F-4D97-AF65-F5344CB8AC3E}">
        <p14:creationId xmlns:p14="http://schemas.microsoft.com/office/powerpoint/2010/main" val="171335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0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05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05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05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051">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80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pPr algn="ctr"/>
            <a:r>
              <a:rPr lang="en-US" dirty="0"/>
              <a:t>Optimal classifier</a:t>
            </a:r>
          </a:p>
        </p:txBody>
      </p:sp>
      <mc:AlternateContent xmlns:mc="http://schemas.openxmlformats.org/markup-compatibility/2006" xmlns:a14="http://schemas.microsoft.com/office/drawing/2010/main">
        <mc:Choice Requires="a14">
          <p:sp>
            <p:nvSpPr>
              <p:cNvPr id="260099" name="Rectangle 3"/>
              <p:cNvSpPr>
                <a:spLocks noGrp="1" noChangeArrowheads="1"/>
              </p:cNvSpPr>
              <p:nvPr>
                <p:ph type="body" idx="1"/>
              </p:nvPr>
            </p:nvSpPr>
            <p:spPr>
              <a:xfrm>
                <a:off x="589511" y="1710232"/>
                <a:ext cx="8986130" cy="4847732"/>
              </a:xfrm>
            </p:spPr>
            <p:txBody>
              <a:bodyPr/>
              <a:lstStyle/>
              <a:p>
                <a:r>
                  <a:rPr lang="en-US" b="1" dirty="0"/>
                  <a:t>Theorem: </a:t>
                </a:r>
                <a:r>
                  <a:rPr lang="en-US" dirty="0"/>
                  <a:t>The</a:t>
                </a:r>
                <a:r>
                  <a:rPr lang="en-US" b="1" dirty="0"/>
                  <a:t> </a:t>
                </a:r>
                <a:r>
                  <a:rPr lang="en-US" dirty="0"/>
                  <a:t>Bayes classifier </a:t>
                </a:r>
                <a:r>
                  <a:rPr lang="en-US" dirty="0" err="1"/>
                  <a:t>h</a:t>
                </a:r>
                <a:r>
                  <a:rPr lang="en-US" baseline="-25000" dirty="0" err="1"/>
                  <a:t>Bayes</a:t>
                </a:r>
                <a:r>
                  <a:rPr lang="en-US" dirty="0"/>
                  <a:t> is optimal!</a:t>
                </a:r>
              </a:p>
              <a:p>
                <a:pPr lvl="1"/>
                <a:endParaRPr lang="en-US" dirty="0"/>
              </a:p>
              <a:p>
                <a:pPr lvl="1"/>
                <a:r>
                  <a:rPr lang="en-US" dirty="0"/>
                  <a:t>This is:</a:t>
                </a:r>
              </a:p>
              <a:p>
                <a:pPr marL="457200" lvl="1" indent="0">
                  <a:buNone/>
                </a:pPr>
                <a14:m>
                  <m:oMathPara xmlns:m="http://schemas.openxmlformats.org/officeDocument/2006/math">
                    <m:oMathParaPr>
                      <m:jc m:val="centerGroup"/>
                    </m:oMathParaPr>
                    <m:oMath xmlns:m="http://schemas.openxmlformats.org/officeDocument/2006/math">
                      <m:sSub>
                        <m:sSubPr>
                          <m:ctrlPr>
                            <a:rPr lang="ro-RO" b="0" i="1" smtClean="0">
                              <a:latin typeface="Cambria Math" panose="02040503050406030204" pitchFamily="18" charset="0"/>
                            </a:rPr>
                          </m:ctrlPr>
                        </m:sSubPr>
                        <m:e>
                          <m:r>
                            <a:rPr lang="ro-RO" i="1">
                              <a:latin typeface="Cambria Math" panose="02040503050406030204" pitchFamily="18" charset="0"/>
                            </a:rPr>
                            <m:t>𝑒𝑟</m:t>
                          </m:r>
                          <m:r>
                            <a:rPr lang="ro-RO" b="0" i="1" smtClean="0">
                              <a:latin typeface="Cambria Math" panose="02040503050406030204" pitchFamily="18" charset="0"/>
                            </a:rPr>
                            <m:t>𝑟𝑜𝑟</m:t>
                          </m:r>
                        </m:e>
                        <m:sub>
                          <m:r>
                            <a:rPr lang="ro-RO" b="0" i="1" smtClean="0">
                              <a:latin typeface="Cambria Math" panose="02040503050406030204" pitchFamily="18" charset="0"/>
                            </a:rPr>
                            <m:t>𝑡𝑟𝑢𝑒</m:t>
                          </m:r>
                        </m:sub>
                      </m:sSub>
                      <m:d>
                        <m:dPr>
                          <m:ctrlPr>
                            <a:rPr lang="ro-RO" b="0" i="1" smtClean="0">
                              <a:latin typeface="Cambria Math" panose="02040503050406030204" pitchFamily="18" charset="0"/>
                            </a:rPr>
                          </m:ctrlPr>
                        </m:dPr>
                        <m:e>
                          <m:sSub>
                            <m:sSubPr>
                              <m:ctrlPr>
                                <a:rPr lang="ro-RO" b="0" i="1" smtClean="0">
                                  <a:latin typeface="Cambria Math" panose="02040503050406030204" pitchFamily="18" charset="0"/>
                                </a:rPr>
                              </m:ctrlPr>
                            </m:sSubPr>
                            <m:e>
                              <m:r>
                                <a:rPr lang="ro-RO" b="0" i="1" smtClean="0">
                                  <a:latin typeface="Cambria Math" panose="02040503050406030204" pitchFamily="18" charset="0"/>
                                </a:rPr>
                                <m:t>h</m:t>
                              </m:r>
                            </m:e>
                            <m:sub>
                              <m:r>
                                <a:rPr lang="ro-RO" b="0" i="1" smtClean="0">
                                  <a:latin typeface="Cambria Math" panose="02040503050406030204" pitchFamily="18" charset="0"/>
                                </a:rPr>
                                <m:t>𝐵𝑎𝑦𝑒𝑠</m:t>
                              </m:r>
                            </m:sub>
                          </m:sSub>
                        </m:e>
                      </m:d>
                      <m:r>
                        <a:rPr lang="ro-RO" b="0" i="1" smtClean="0">
                          <a:latin typeface="Cambria Math" panose="02040503050406030204" pitchFamily="18" charset="0"/>
                          <a:ea typeface="Cambria Math" panose="02040503050406030204" pitchFamily="18" charset="0"/>
                        </a:rPr>
                        <m:t>≤</m:t>
                      </m:r>
                      <m:sSub>
                        <m:sSubPr>
                          <m:ctrlPr>
                            <a:rPr lang="ro-RO" i="1">
                              <a:latin typeface="Cambria Math" panose="02040503050406030204" pitchFamily="18" charset="0"/>
                            </a:rPr>
                          </m:ctrlPr>
                        </m:sSubPr>
                        <m:e>
                          <m:r>
                            <a:rPr lang="ro-RO" i="1">
                              <a:latin typeface="Cambria Math" panose="02040503050406030204" pitchFamily="18" charset="0"/>
                            </a:rPr>
                            <m:t>𝑒𝑟</m:t>
                          </m:r>
                          <m:r>
                            <a:rPr lang="ro-RO" b="0" i="1" smtClean="0">
                              <a:latin typeface="Cambria Math" panose="02040503050406030204" pitchFamily="18" charset="0"/>
                            </a:rPr>
                            <m:t>𝑟</m:t>
                          </m:r>
                          <m:r>
                            <a:rPr lang="ro-RO" i="1">
                              <a:latin typeface="Cambria Math" panose="02040503050406030204" pitchFamily="18" charset="0"/>
                            </a:rPr>
                            <m:t>𝑜𝑟</m:t>
                          </m:r>
                        </m:e>
                        <m:sub>
                          <m:r>
                            <a:rPr lang="ro-RO" i="1">
                              <a:latin typeface="Cambria Math" panose="02040503050406030204" pitchFamily="18" charset="0"/>
                            </a:rPr>
                            <m:t>𝑡𝑟𝑢𝑒</m:t>
                          </m:r>
                        </m:sub>
                      </m:sSub>
                      <m:d>
                        <m:dPr>
                          <m:ctrlPr>
                            <a:rPr lang="ro-RO" i="1">
                              <a:latin typeface="Cambria Math" panose="02040503050406030204" pitchFamily="18" charset="0"/>
                            </a:rPr>
                          </m:ctrlPr>
                        </m:dPr>
                        <m:e>
                          <m:r>
                            <a:rPr lang="ro-RO" b="0" i="1" smtClean="0">
                              <a:latin typeface="Cambria Math" panose="02040503050406030204" pitchFamily="18" charset="0"/>
                            </a:rPr>
                            <m:t>h</m:t>
                          </m:r>
                        </m:e>
                      </m:d>
                      <m:r>
                        <a:rPr lang="ro-RO" b="0" i="1" smtClean="0">
                          <a:latin typeface="Cambria Math" panose="02040503050406030204" pitchFamily="18" charset="0"/>
                        </a:rPr>
                        <m:t>,</m:t>
                      </m:r>
                      <m:r>
                        <a:rPr lang="ro-RO" b="0" i="1" smtClean="0">
                          <a:latin typeface="Cambria Math" panose="02040503050406030204" pitchFamily="18" charset="0"/>
                          <a:ea typeface="Cambria Math" panose="02040503050406030204" pitchFamily="18" charset="0"/>
                        </a:rPr>
                        <m:t>∀</m:t>
                      </m:r>
                      <m:r>
                        <a:rPr lang="ro-RO" b="0" i="1" smtClean="0">
                          <a:latin typeface="Cambria Math" panose="02040503050406030204" pitchFamily="18" charset="0"/>
                          <a:ea typeface="Cambria Math" panose="02040503050406030204" pitchFamily="18" charset="0"/>
                        </a:rPr>
                        <m:t>h</m:t>
                      </m:r>
                    </m:oMath>
                  </m:oMathPara>
                </a14:m>
                <a:endParaRPr lang="en-US" dirty="0"/>
              </a:p>
              <a:p>
                <a:endParaRPr lang="en-US" b="1" dirty="0"/>
              </a:p>
              <a:p>
                <a:r>
                  <a:rPr lang="en-US" dirty="0"/>
                  <a:t>The</a:t>
                </a:r>
                <a:r>
                  <a:rPr lang="en-US" b="1" dirty="0"/>
                  <a:t> Bayes error </a:t>
                </a:r>
                <a:r>
                  <a:rPr lang="en-US" dirty="0"/>
                  <a:t>is the smallest possible error: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ro-RO" b="0" i="1" smtClean="0">
                              <a:latin typeface="Cambria Math" panose="02040503050406030204" pitchFamily="18" charset="0"/>
                            </a:rPr>
                            <m:t>𝑒𝑟𝑟𝑜𝑟</m:t>
                          </m:r>
                        </m:e>
                        <m:sub>
                          <m:r>
                            <a:rPr lang="ro-RO" b="0" i="1" smtClean="0">
                              <a:latin typeface="Cambria Math" panose="02040503050406030204" pitchFamily="18" charset="0"/>
                            </a:rPr>
                            <m:t>𝐵𝑎𝑦𝑒𝑠</m:t>
                          </m:r>
                        </m:sub>
                      </m:sSub>
                      <m:r>
                        <a:rPr lang="ro-RO" b="0" i="1" smtClean="0">
                          <a:latin typeface="Cambria Math" panose="02040503050406030204" pitchFamily="18" charset="0"/>
                        </a:rPr>
                        <m:t>=1−</m:t>
                      </m:r>
                      <m:nary>
                        <m:naryPr>
                          <m:chr m:val="∑"/>
                          <m:supHide m:val="on"/>
                          <m:ctrlPr>
                            <a:rPr lang="ro-RO" b="0" i="1" smtClean="0">
                              <a:latin typeface="Cambria Math" panose="02040503050406030204" pitchFamily="18" charset="0"/>
                            </a:rPr>
                          </m:ctrlPr>
                        </m:naryPr>
                        <m:sub>
                          <m:r>
                            <m:rPr>
                              <m:brk m:alnAt="7"/>
                            </m:rPr>
                            <a:rPr lang="ro-RO" b="0" i="1" smtClean="0">
                              <a:latin typeface="Cambria Math" panose="02040503050406030204" pitchFamily="18" charset="0"/>
                            </a:rPr>
                            <m:t>𝑦</m:t>
                          </m:r>
                          <m:r>
                            <a:rPr lang="ro-RO" b="0" i="1" smtClean="0">
                              <a:latin typeface="Cambria Math" panose="02040503050406030204" pitchFamily="18" charset="0"/>
                              <a:ea typeface="Cambria Math" panose="02040503050406030204" pitchFamily="18" charset="0"/>
                            </a:rPr>
                            <m:t>≠</m:t>
                          </m:r>
                          <m:sSup>
                            <m:sSupPr>
                              <m:ctrlPr>
                                <a:rPr lang="ro-RO" b="0" i="1" smtClean="0">
                                  <a:latin typeface="Cambria Math" panose="02040503050406030204" pitchFamily="18" charset="0"/>
                                  <a:ea typeface="Cambria Math" panose="02040503050406030204" pitchFamily="18" charset="0"/>
                                </a:rPr>
                              </m:ctrlPr>
                            </m:sSupPr>
                            <m:e>
                              <m:r>
                                <a:rPr lang="ro-RO" b="0" i="1" smtClean="0">
                                  <a:latin typeface="Cambria Math" panose="02040503050406030204" pitchFamily="18" charset="0"/>
                                  <a:ea typeface="Cambria Math" panose="02040503050406030204" pitchFamily="18" charset="0"/>
                                </a:rPr>
                                <m:t>𝑦</m:t>
                              </m:r>
                            </m:e>
                            <m:sup>
                              <m:r>
                                <a:rPr lang="ro-RO" b="0" i="1" smtClean="0">
                                  <a:latin typeface="Cambria Math" panose="02040503050406030204" pitchFamily="18" charset="0"/>
                                  <a:ea typeface="Cambria Math" panose="02040503050406030204" pitchFamily="18" charset="0"/>
                                </a:rPr>
                                <m:t>∗</m:t>
                              </m:r>
                            </m:sup>
                          </m:sSup>
                        </m:sub>
                        <m:sup/>
                        <m:e>
                          <m:nary>
                            <m:naryPr>
                              <m:limLoc m:val="undOvr"/>
                              <m:ctrlPr>
                                <a:rPr lang="ro-RO" b="0" i="1" smtClean="0">
                                  <a:latin typeface="Cambria Math" panose="02040503050406030204" pitchFamily="18" charset="0"/>
                                </a:rPr>
                              </m:ctrlPr>
                            </m:naryPr>
                            <m:sub>
                              <m:r>
                                <m:rPr>
                                  <m:brk m:alnAt="24"/>
                                </m:rPr>
                                <a:rPr lang="ro-RO" b="0" i="1" smtClean="0">
                                  <a:latin typeface="Cambria Math" panose="02040503050406030204" pitchFamily="18" charset="0"/>
                                </a:rPr>
                                <m:t>𝑥</m:t>
                              </m:r>
                              <m:r>
                                <a:rPr lang="ro-RO" b="0" i="1" smtClean="0">
                                  <a:latin typeface="Cambria Math" panose="02040503050406030204" pitchFamily="18" charset="0"/>
                                  <a:ea typeface="Cambria Math" panose="02040503050406030204" pitchFamily="18" charset="0"/>
                                </a:rPr>
                                <m:t>∈</m:t>
                              </m:r>
                              <m:sSub>
                                <m:sSubPr>
                                  <m:ctrlPr>
                                    <a:rPr lang="ro-RO" b="0" i="1" smtClean="0">
                                      <a:latin typeface="Cambria Math" panose="02040503050406030204" pitchFamily="18" charset="0"/>
                                      <a:ea typeface="Cambria Math" panose="02040503050406030204" pitchFamily="18" charset="0"/>
                                    </a:rPr>
                                  </m:ctrlPr>
                                </m:sSubPr>
                                <m:e>
                                  <m:r>
                                    <a:rPr lang="ro-RO" b="0" i="1" smtClean="0">
                                      <a:latin typeface="Cambria Math" panose="02040503050406030204" pitchFamily="18" charset="0"/>
                                      <a:ea typeface="Cambria Math" panose="02040503050406030204" pitchFamily="18" charset="0"/>
                                    </a:rPr>
                                    <m:t>𝐻</m:t>
                                  </m:r>
                                </m:e>
                                <m:sub>
                                  <m:r>
                                    <a:rPr lang="ro-RO" b="0" i="1" smtClean="0">
                                      <a:latin typeface="Cambria Math" panose="02040503050406030204" pitchFamily="18" charset="0"/>
                                      <a:ea typeface="Cambria Math" panose="02040503050406030204" pitchFamily="18" charset="0"/>
                                    </a:rPr>
                                    <m:t>𝑖</m:t>
                                  </m:r>
                                </m:sub>
                              </m:sSub>
                            </m:sub>
                            <m:sup/>
                            <m:e>
                              <m:r>
                                <a:rPr lang="ro-RO" b="0" i="1" smtClean="0">
                                  <a:latin typeface="Cambria Math" panose="02040503050406030204" pitchFamily="18" charset="0"/>
                                </a:rPr>
                                <m:t>𝑃</m:t>
                              </m:r>
                              <m:d>
                                <m:dPr>
                                  <m:endChr m:val="|"/>
                                  <m:ctrlPr>
                                    <a:rPr lang="ro-RO" b="0" i="1" smtClean="0">
                                      <a:latin typeface="Cambria Math" panose="02040503050406030204" pitchFamily="18" charset="0"/>
                                    </a:rPr>
                                  </m:ctrlPr>
                                </m:dPr>
                                <m:e>
                                  <m:r>
                                    <a:rPr lang="ro-RO" b="0" i="1" smtClean="0">
                                      <a:latin typeface="Cambria Math" panose="02040503050406030204" pitchFamily="18" charset="0"/>
                                    </a:rPr>
                                    <m:t>𝑦</m:t>
                                  </m:r>
                                  <m:r>
                                    <a:rPr lang="ro-RO" b="0" i="1" smtClean="0">
                                      <a:latin typeface="Cambria Math" panose="02040503050406030204" pitchFamily="18" charset="0"/>
                                    </a:rPr>
                                    <m:t> </m:t>
                                  </m:r>
                                </m:e>
                              </m:d>
                              <m:r>
                                <a:rPr lang="ro-RO" b="0" i="1" smtClean="0">
                                  <a:latin typeface="Cambria Math" panose="02040503050406030204" pitchFamily="18" charset="0"/>
                                </a:rPr>
                                <m:t> </m:t>
                              </m:r>
                              <m:r>
                                <a:rPr lang="ro-RO" b="0" i="1" smtClean="0">
                                  <a:latin typeface="Cambria Math" panose="02040503050406030204" pitchFamily="18" charset="0"/>
                                </a:rPr>
                                <m:t>𝑥</m:t>
                              </m:r>
                              <m:r>
                                <a:rPr lang="ro-RO" b="0" i="1" smtClean="0">
                                  <a:latin typeface="Cambria Math" panose="02040503050406030204" pitchFamily="18" charset="0"/>
                                </a:rPr>
                                <m:t>)</m:t>
                              </m:r>
                              <m:r>
                                <a:rPr lang="ro-RO" b="0" i="1" smtClean="0">
                                  <a:latin typeface="Cambria Math" panose="02040503050406030204" pitchFamily="18" charset="0"/>
                                </a:rPr>
                                <m:t>𝑃</m:t>
                              </m:r>
                              <m:d>
                                <m:dPr>
                                  <m:ctrlPr>
                                    <a:rPr lang="ro-RO" b="0" i="1" smtClean="0">
                                      <a:latin typeface="Cambria Math" panose="02040503050406030204" pitchFamily="18" charset="0"/>
                                    </a:rPr>
                                  </m:ctrlPr>
                                </m:dPr>
                                <m:e>
                                  <m:r>
                                    <a:rPr lang="ro-RO" b="0" i="1" smtClean="0">
                                      <a:latin typeface="Cambria Math" panose="02040503050406030204" pitchFamily="18" charset="0"/>
                                    </a:rPr>
                                    <m:t>𝑥</m:t>
                                  </m:r>
                                </m:e>
                              </m:d>
                              <m:r>
                                <a:rPr lang="ro-RO" b="0" i="1" smtClean="0">
                                  <a:latin typeface="Cambria Math" panose="02040503050406030204" pitchFamily="18" charset="0"/>
                                </a:rPr>
                                <m:t>𝑑𝑥</m:t>
                              </m:r>
                            </m:e>
                          </m:nary>
                        </m:e>
                      </m:nary>
                    </m:oMath>
                  </m:oMathPara>
                </a14:m>
                <a:endParaRPr lang="en-US" dirty="0"/>
              </a:p>
              <a:p>
                <a:endParaRPr lang="en-US" b="1" dirty="0"/>
              </a:p>
            </p:txBody>
          </p:sp>
        </mc:Choice>
        <mc:Fallback xmlns="">
          <p:sp>
            <p:nvSpPr>
              <p:cNvPr id="260099" name="Rectangle 3"/>
              <p:cNvSpPr>
                <a:spLocks noGrp="1" noRot="1" noChangeAspect="1" noMove="1" noResize="1" noEditPoints="1" noAdjustHandles="1" noChangeArrowheads="1" noChangeShapeType="1" noTextEdit="1"/>
              </p:cNvSpPr>
              <p:nvPr>
                <p:ph type="body" idx="1"/>
              </p:nvPr>
            </p:nvSpPr>
            <p:spPr>
              <a:xfrm>
                <a:off x="589511" y="1710232"/>
                <a:ext cx="8986130" cy="4847732"/>
              </a:xfrm>
              <a:blipFill>
                <a:blip r:embed="rId3"/>
                <a:stretch>
                  <a:fillRect/>
                </a:stretch>
              </a:blipFill>
            </p:spPr>
            <p:txBody>
              <a:bodyPr/>
              <a:lstStyle/>
              <a:p>
                <a:r>
                  <a:rPr lang="ro-RO">
                    <a:noFill/>
                  </a:rPr>
                  <a:t> </a:t>
                </a:r>
              </a:p>
            </p:txBody>
          </p:sp>
        </mc:Fallback>
      </mc:AlternateContent>
    </p:spTree>
    <p:extLst>
      <p:ext uri="{BB962C8B-B14F-4D97-AF65-F5344CB8AC3E}">
        <p14:creationId xmlns:p14="http://schemas.microsoft.com/office/powerpoint/2010/main" val="174568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09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009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009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0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subTitle"/>
          </p:nvPr>
        </p:nvSpPr>
        <p:spPr>
          <a:xfrm>
            <a:off x="462494" y="1487486"/>
            <a:ext cx="9071640" cy="5970589"/>
          </a:xfrm>
        </p:spPr>
        <p:txBody>
          <a:bodyPr/>
          <a:lstStyle/>
          <a:p>
            <a:pPr marL="571500" indent="-571500">
              <a:buFont typeface="Arial" panose="020B0604020202020204" pitchFamily="34" charset="0"/>
              <a:buChar char="•"/>
            </a:pPr>
            <a:r>
              <a:rPr lang="en-US" sz="2800" dirty="0"/>
              <a:t>How hard is it to learn the optimal classifier? </a:t>
            </a:r>
          </a:p>
          <a:p>
            <a:endParaRPr lang="en-US" sz="800" dirty="0"/>
          </a:p>
          <a:p>
            <a:pPr marL="571500" indent="-571500">
              <a:buFont typeface="Wingdings" pitchFamily="2" charset="2"/>
              <a:buChar char="Ø"/>
            </a:pPr>
            <a:r>
              <a:rPr lang="en-US" sz="2400" dirty="0"/>
              <a:t>What about categorical data?</a:t>
            </a:r>
          </a:p>
          <a:p>
            <a:pPr marL="342900" indent="-342900">
              <a:buFont typeface="Arial" panose="020B0604020202020204" pitchFamily="34" charset="0"/>
              <a:buChar char="•"/>
            </a:pPr>
            <a:endParaRPr lang="en-US" sz="2400" dirty="0"/>
          </a:p>
          <a:p>
            <a:pPr marL="571500" indent="-571500">
              <a:buFont typeface="Arial" panose="020B0604020202020204" pitchFamily="34" charset="0"/>
              <a:buChar char="•"/>
            </a:pPr>
            <a:r>
              <a:rPr lang="en-US" sz="2800" dirty="0"/>
              <a:t>How do we represent these? How many parameters?</a:t>
            </a:r>
          </a:p>
          <a:p>
            <a:pPr>
              <a:lnSpc>
                <a:spcPct val="90000"/>
              </a:lnSpc>
            </a:pPr>
            <a:endParaRPr lang="en-US" sz="800" dirty="0"/>
          </a:p>
          <a:p>
            <a:pPr marL="571500" indent="-571500">
              <a:buFont typeface="Wingdings" pitchFamily="2" charset="2"/>
              <a:buChar char="Ø"/>
            </a:pPr>
            <a:r>
              <a:rPr lang="en-US" sz="2400" dirty="0"/>
              <a:t>Class-Prior P(Y):</a:t>
            </a:r>
          </a:p>
          <a:p>
            <a:pPr>
              <a:lnSpc>
                <a:spcPct val="90000"/>
              </a:lnSpc>
            </a:pPr>
            <a:endParaRPr lang="en-US" sz="800" dirty="0"/>
          </a:p>
          <a:p>
            <a:pPr lvl="2">
              <a:lnSpc>
                <a:spcPct val="90000"/>
              </a:lnSpc>
            </a:pPr>
            <a:r>
              <a:rPr lang="en-US" sz="2400" dirty="0"/>
              <a:t>Suppose Y is composed of k classes</a:t>
            </a:r>
          </a:p>
          <a:p>
            <a:pPr lvl="1">
              <a:lnSpc>
                <a:spcPct val="90000"/>
              </a:lnSpc>
            </a:pPr>
            <a:endParaRPr lang="en-US" sz="2400" dirty="0"/>
          </a:p>
          <a:p>
            <a:endParaRPr lang="en-US" sz="800" dirty="0"/>
          </a:p>
          <a:p>
            <a:pPr marL="571500" indent="-571500">
              <a:buFont typeface="Wingdings" pitchFamily="2" charset="2"/>
              <a:buChar char="Ø"/>
            </a:pPr>
            <a:r>
              <a:rPr lang="en-US" sz="2400" dirty="0"/>
              <a:t>Likelihood  P(</a:t>
            </a:r>
            <a:r>
              <a:rPr lang="en-US" sz="2400" b="1" dirty="0"/>
              <a:t>X </a:t>
            </a:r>
            <a:r>
              <a:rPr lang="en-US" sz="2400" dirty="0"/>
              <a:t>| Y):</a:t>
            </a:r>
          </a:p>
          <a:p>
            <a:endParaRPr lang="en-US" sz="800" dirty="0"/>
          </a:p>
          <a:p>
            <a:pPr lvl="2">
              <a:lnSpc>
                <a:spcPct val="90000"/>
              </a:lnSpc>
            </a:pPr>
            <a:r>
              <a:rPr lang="en-US" sz="2400" dirty="0"/>
              <a:t>Suppose </a:t>
            </a:r>
            <a:r>
              <a:rPr lang="en-US" sz="2400" b="1" dirty="0"/>
              <a:t>X</a:t>
            </a:r>
            <a:r>
              <a:rPr lang="en-US" sz="2400" dirty="0"/>
              <a:t> is composed of n binary features</a:t>
            </a:r>
          </a:p>
          <a:p>
            <a:pPr>
              <a:lnSpc>
                <a:spcPct val="90000"/>
              </a:lnSpc>
            </a:pPr>
            <a:endParaRPr lang="en-US" dirty="0"/>
          </a:p>
          <a:p>
            <a:r>
              <a:rPr lang="en-US" sz="2800" dirty="0">
                <a:solidFill>
                  <a:srgbClr val="FF0000"/>
                </a:solidFill>
              </a:rPr>
              <a:t>Complex model </a:t>
            </a:r>
            <a:r>
              <a:rPr lang="en-US" sz="2800" dirty="0">
                <a:solidFill>
                  <a:srgbClr val="FF0000"/>
                </a:solidFill>
                <a:latin typeface="cmsy10" pitchFamily="34" charset="0"/>
                <a:sym typeface="Wingdings"/>
              </a:rPr>
              <a:t></a:t>
            </a:r>
            <a:r>
              <a:rPr lang="en-US" sz="2800" dirty="0">
                <a:solidFill>
                  <a:srgbClr val="FF0000"/>
                </a:solidFill>
              </a:rPr>
              <a:t> High variance with limited data!</a:t>
            </a:r>
          </a:p>
        </p:txBody>
      </p:sp>
      <p:sp>
        <p:nvSpPr>
          <p:cNvPr id="263170" name="Rectangle 2"/>
          <p:cNvSpPr>
            <a:spLocks noGrp="1" noChangeArrowheads="1"/>
          </p:cNvSpPr>
          <p:nvPr>
            <p:ph type="title"/>
          </p:nvPr>
        </p:nvSpPr>
        <p:spPr/>
        <p:txBody>
          <a:bodyPr>
            <a:noAutofit/>
          </a:bodyPr>
          <a:lstStyle/>
          <a:p>
            <a:pPr algn="ctr"/>
            <a:r>
              <a:rPr lang="en-US" dirty="0"/>
              <a:t>Optimal classifier</a:t>
            </a:r>
          </a:p>
        </p:txBody>
      </p:sp>
    </p:spTree>
    <p:extLst>
      <p:ext uri="{BB962C8B-B14F-4D97-AF65-F5344CB8AC3E}">
        <p14:creationId xmlns:p14="http://schemas.microsoft.com/office/powerpoint/2010/main" val="423904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Independence to the rescue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CBB599-BE4B-E345-AFF5-C42830BAC6EA}"/>
                  </a:ext>
                </a:extLst>
              </p:cNvPr>
              <p:cNvSpPr txBox="1"/>
              <p:nvPr/>
            </p:nvSpPr>
            <p:spPr>
              <a:xfrm>
                <a:off x="157163" y="1769040"/>
                <a:ext cx="9923462" cy="5293757"/>
              </a:xfrm>
              <a:prstGeom prst="rect">
                <a:avLst/>
              </a:prstGeom>
              <a:noFill/>
            </p:spPr>
            <p:txBody>
              <a:bodyPr wrap="square" rtlCol="0">
                <a:spAutoFit/>
              </a:bodyPr>
              <a:lstStyle/>
              <a:p>
                <a:pPr marL="285750" indent="-285750">
                  <a:buFont typeface="Arial" panose="020B0604020202020204" pitchFamily="34" charset="0"/>
                  <a:buChar char="•"/>
                </a:pPr>
                <a:r>
                  <a:rPr lang="en-US" sz="2600" dirty="0"/>
                  <a:t>Two variables are independent </a:t>
                </a:r>
                <a:r>
                  <a:rPr lang="en-US" sz="2600" dirty="0" err="1"/>
                  <a:t>iif</a:t>
                </a:r>
                <a:r>
                  <a:rPr lang="en-US" sz="2600" dirty="0"/>
                  <a:t> their joint factors:</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m:t>
                          </m:r>
                          <m:r>
                            <a:rPr lang="ro-RO" sz="2600" b="0" i="1" smtClean="0">
                              <a:latin typeface="Cambria Math" panose="02040503050406030204" pitchFamily="18" charset="0"/>
                            </a:rPr>
                            <m:t>𝑦</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e>
                      </m:d>
                      <m:r>
                        <a:rPr lang="ro-RO" sz="2600" b="0" i="1" smtClean="0">
                          <a:latin typeface="Cambria Math" panose="02040503050406030204" pitchFamily="18" charset="0"/>
                        </a:rPr>
                        <m:t> </m:t>
                      </m:r>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𝑦</m:t>
                      </m:r>
                      <m:r>
                        <a:rPr lang="ro-RO" sz="2600" b="0" i="1" smtClean="0">
                          <a:latin typeface="Cambria Math" panose="02040503050406030204" pitchFamily="18" charset="0"/>
                        </a:rPr>
                        <m:t>)</m:t>
                      </m:r>
                    </m:oMath>
                  </m:oMathPara>
                </a14:m>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endParaRPr lang="en-US" sz="2600" dirty="0"/>
              </a:p>
              <a:p>
                <a:pPr marL="285750" indent="-285750">
                  <a:buFont typeface="Arial" panose="020B0604020202020204" pitchFamily="34" charset="0"/>
                  <a:buChar char="•"/>
                </a:pPr>
                <a:r>
                  <a:rPr lang="en-US" sz="2600" dirty="0"/>
                  <a:t>Two variables are conditionally independent if, given a third variable, we have:</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m:t>
                          </m:r>
                          <m:r>
                            <a:rPr lang="ro-RO" sz="2600" b="0" i="1" smtClean="0">
                              <a:latin typeface="Cambria Math" panose="02040503050406030204" pitchFamily="18" charset="0"/>
                            </a:rPr>
                            <m:t>𝑦</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m:t>
                      </m:r>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 </m:t>
                      </m:r>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𝑦</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m:t>
                      </m:r>
                    </m:oMath>
                  </m:oMathPara>
                </a14:m>
                <a:endParaRPr lang="en-US" sz="2600" dirty="0"/>
              </a:p>
            </p:txBody>
          </p:sp>
        </mc:Choice>
        <mc:Fallback xmlns="">
          <p:sp>
            <p:nvSpPr>
              <p:cNvPr id="8" name="TextBox 7">
                <a:extLst>
                  <a:ext uri="{FF2B5EF4-FFF2-40B4-BE49-F238E27FC236}">
                    <a16:creationId xmlns:a16="http://schemas.microsoft.com/office/drawing/2014/main" id="{A9CBB599-BE4B-E345-AFF5-C42830BAC6EA}"/>
                  </a:ext>
                </a:extLst>
              </p:cNvPr>
              <p:cNvSpPr txBox="1">
                <a:spLocks noRot="1" noChangeAspect="1" noMove="1" noResize="1" noEditPoints="1" noAdjustHandles="1" noChangeArrowheads="1" noChangeShapeType="1" noTextEdit="1"/>
              </p:cNvSpPr>
              <p:nvPr/>
            </p:nvSpPr>
            <p:spPr>
              <a:xfrm>
                <a:off x="157163" y="1769040"/>
                <a:ext cx="9923462" cy="5293757"/>
              </a:xfrm>
              <a:prstGeom prst="rect">
                <a:avLst/>
              </a:prstGeom>
              <a:blipFill>
                <a:blip r:embed="rId2"/>
                <a:stretch>
                  <a:fillRect l="-1023" t="-957" b="-1435"/>
                </a:stretch>
              </a:blipFill>
            </p:spPr>
            <p:txBody>
              <a:bodyPr/>
              <a:lstStyle/>
              <a:p>
                <a:r>
                  <a:rPr lang="ro-RO">
                    <a:noFill/>
                  </a:rPr>
                  <a:t> </a:t>
                </a:r>
              </a:p>
            </p:txBody>
          </p:sp>
        </mc:Fallback>
      </mc:AlternateContent>
      <p:graphicFrame>
        <p:nvGraphicFramePr>
          <p:cNvPr id="9" name="Table 8">
            <a:extLst>
              <a:ext uri="{FF2B5EF4-FFF2-40B4-BE49-F238E27FC236}">
                <a16:creationId xmlns:a16="http://schemas.microsoft.com/office/drawing/2014/main" id="{7D01243C-B8A3-B444-B7D9-C4ABD8205C76}"/>
              </a:ext>
            </a:extLst>
          </p:cNvPr>
          <p:cNvGraphicFramePr>
            <a:graphicFrameLocks noGrp="1"/>
          </p:cNvGraphicFramePr>
          <p:nvPr>
            <p:extLst>
              <p:ext uri="{D42A27DB-BD31-4B8C-83A1-F6EECF244321}">
                <p14:modId xmlns:p14="http://schemas.microsoft.com/office/powerpoint/2010/main" val="4063304526"/>
              </p:ext>
            </p:extLst>
          </p:nvPr>
        </p:nvGraphicFramePr>
        <p:xfrm>
          <a:off x="806039" y="2830862"/>
          <a:ext cx="8625709" cy="2654000"/>
        </p:xfrm>
        <a:graphic>
          <a:graphicData uri="http://schemas.openxmlformats.org/drawingml/2006/table">
            <a:tbl>
              <a:tblPr firstRow="1" bandRow="1">
                <a:tableStyleId>{5C22544A-7EE6-4342-B048-85BDC9FD1C3A}</a:tableStyleId>
              </a:tblPr>
              <a:tblGrid>
                <a:gridCol w="934344">
                  <a:extLst>
                    <a:ext uri="{9D8B030D-6E8A-4147-A177-3AD203B41FA5}">
                      <a16:colId xmlns:a16="http://schemas.microsoft.com/office/drawing/2014/main" val="2414503791"/>
                    </a:ext>
                  </a:extLst>
                </a:gridCol>
                <a:gridCol w="934344">
                  <a:extLst>
                    <a:ext uri="{9D8B030D-6E8A-4147-A177-3AD203B41FA5}">
                      <a16:colId xmlns:a16="http://schemas.microsoft.com/office/drawing/2014/main" val="2439130751"/>
                    </a:ext>
                  </a:extLst>
                </a:gridCol>
                <a:gridCol w="934344">
                  <a:extLst>
                    <a:ext uri="{9D8B030D-6E8A-4147-A177-3AD203B41FA5}">
                      <a16:colId xmlns:a16="http://schemas.microsoft.com/office/drawing/2014/main" val="3825904450"/>
                    </a:ext>
                  </a:extLst>
                </a:gridCol>
                <a:gridCol w="934344">
                  <a:extLst>
                    <a:ext uri="{9D8B030D-6E8A-4147-A177-3AD203B41FA5}">
                      <a16:colId xmlns:a16="http://schemas.microsoft.com/office/drawing/2014/main" val="3000470406"/>
                    </a:ext>
                  </a:extLst>
                </a:gridCol>
                <a:gridCol w="934344">
                  <a:extLst>
                    <a:ext uri="{9D8B030D-6E8A-4147-A177-3AD203B41FA5}">
                      <a16:colId xmlns:a16="http://schemas.microsoft.com/office/drawing/2014/main" val="2100939479"/>
                    </a:ext>
                  </a:extLst>
                </a:gridCol>
                <a:gridCol w="216613">
                  <a:extLst>
                    <a:ext uri="{9D8B030D-6E8A-4147-A177-3AD203B41FA5}">
                      <a16:colId xmlns:a16="http://schemas.microsoft.com/office/drawing/2014/main" val="3042527253"/>
                    </a:ext>
                  </a:extLst>
                </a:gridCol>
                <a:gridCol w="934344">
                  <a:extLst>
                    <a:ext uri="{9D8B030D-6E8A-4147-A177-3AD203B41FA5}">
                      <a16:colId xmlns:a16="http://schemas.microsoft.com/office/drawing/2014/main" val="547278301"/>
                    </a:ext>
                  </a:extLst>
                </a:gridCol>
                <a:gridCol w="934344">
                  <a:extLst>
                    <a:ext uri="{9D8B030D-6E8A-4147-A177-3AD203B41FA5}">
                      <a16:colId xmlns:a16="http://schemas.microsoft.com/office/drawing/2014/main" val="3312303196"/>
                    </a:ext>
                  </a:extLst>
                </a:gridCol>
                <a:gridCol w="934344">
                  <a:extLst>
                    <a:ext uri="{9D8B030D-6E8A-4147-A177-3AD203B41FA5}">
                      <a16:colId xmlns:a16="http://schemas.microsoft.com/office/drawing/2014/main" val="1620605118"/>
                    </a:ext>
                  </a:extLst>
                </a:gridCol>
                <a:gridCol w="934344">
                  <a:extLst>
                    <a:ext uri="{9D8B030D-6E8A-4147-A177-3AD203B41FA5}">
                      <a16:colId xmlns:a16="http://schemas.microsoft.com/office/drawing/2014/main" val="1882673622"/>
                    </a:ext>
                  </a:extLst>
                </a:gridCol>
              </a:tblGrid>
              <a:tr h="520400">
                <a:tc>
                  <a:txBody>
                    <a:bodyPr/>
                    <a:lstStyle/>
                    <a:p>
                      <a:pPr algn="ctr"/>
                      <a:endParaRPr lang="en-US" sz="2200" dirty="0">
                        <a:solidFill>
                          <a:sysClr val="windowText" lastClr="000000"/>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ysClr val="windowText" lastClr="000000"/>
                          </a:solidFill>
                        </a:rPr>
                        <a:t>P(</a:t>
                      </a:r>
                      <a:r>
                        <a:rPr lang="en-US" sz="2200" dirty="0" err="1">
                          <a:solidFill>
                            <a:sysClr val="windowText" lastClr="000000"/>
                          </a:solidFill>
                        </a:rPr>
                        <a:t>x,y</a:t>
                      </a:r>
                      <a:r>
                        <a:rPr lang="en-US" sz="2200" dirty="0">
                          <a:solidFill>
                            <a:sysClr val="windowText" lastClr="000000"/>
                          </a:solidFill>
                        </a:rPr>
                        <a:t>)</a:t>
                      </a:r>
                    </a:p>
                  </a:txBody>
                  <a:tcPr marL="45720" marR="45720">
                    <a:lnL w="12700" cap="flat" cmpd="sng" algn="ctr">
                      <a:no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12700" cmpd="sng">
                      <a:noFill/>
                    </a:lnL>
                    <a:noFill/>
                  </a:tcPr>
                </a:tc>
                <a:tc>
                  <a:txBody>
                    <a:bodyPr/>
                    <a:lstStyle/>
                    <a:p>
                      <a:pPr algn="ctr"/>
                      <a:endParaRPr lang="en-US" sz="2200" dirty="0">
                        <a:solidFill>
                          <a:sysClr val="windowText" lastClr="000000"/>
                        </a:solidFill>
                      </a:endParaRPr>
                    </a:p>
                  </a:txBody>
                  <a:tcPr marL="45720" marR="45720">
                    <a:lnR w="28575"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200" dirty="0">
                          <a:solidFill>
                            <a:sysClr val="windowText" lastClr="000000"/>
                          </a:solidFill>
                        </a:rPr>
                        <a:t>P(x)</a:t>
                      </a:r>
                    </a:p>
                  </a:txBody>
                  <a:tcPr marL="45720" marR="45720">
                    <a:lnL w="28575"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367724008"/>
                  </a:ext>
                </a:extLst>
              </a:tr>
              <a:tr h="367022">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1134950907"/>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555565809"/>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ysClr val="windowText" lastClr="000000"/>
                          </a:solidFill>
                        </a:rPr>
                        <a:t>=</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r>
                        <a:rPr lang="en-US" sz="2200" dirty="0">
                          <a:solidFill>
                            <a:sysClr val="windowText" lastClr="000000"/>
                          </a:solidFill>
                        </a:rPr>
                        <a:t>x</a:t>
                      </a:r>
                    </a:p>
                  </a:txBody>
                  <a:tcPr marL="45720" marR="45720">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676280642"/>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485239080"/>
                  </a:ext>
                </a:extLst>
              </a:tr>
              <a:tr h="367022">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200" b="1"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solidFill>
                            <a:sysClr val="windowText" lastClr="000000"/>
                          </a:solidFill>
                        </a:rPr>
                        <a:t>P(y)</a:t>
                      </a:r>
                    </a:p>
                  </a:txBody>
                  <a:tcPr marL="45720" marR="45720">
                    <a:lnL w="28575" cap="flat" cmpd="sng" algn="ctr">
                      <a:noFill/>
                      <a:prstDash val="solid"/>
                      <a:round/>
                      <a:headEnd type="none" w="med" len="med"/>
                      <a:tailEnd type="none" w="med" len="med"/>
                    </a:lnL>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944274834"/>
                  </a:ext>
                </a:extLst>
              </a:tr>
            </a:tbl>
          </a:graphicData>
        </a:graphic>
      </p:graphicFrame>
    </p:spTree>
    <p:extLst>
      <p:ext uri="{BB962C8B-B14F-4D97-AF65-F5344CB8AC3E}">
        <p14:creationId xmlns:p14="http://schemas.microsoft.com/office/powerpoint/2010/main" val="296619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0339" name="Rectangle 3"/>
              <p:cNvSpPr>
                <a:spLocks noGrp="1" noChangeArrowheads="1"/>
              </p:cNvSpPr>
              <p:nvPr>
                <p:ph type="body"/>
              </p:nvPr>
            </p:nvSpPr>
            <p:spPr>
              <a:xfrm>
                <a:off x="504000" y="1769039"/>
                <a:ext cx="9071640" cy="5117535"/>
              </a:xfrm>
            </p:spPr>
            <p:txBody>
              <a:bodyPr/>
              <a:lstStyle/>
              <a:p>
                <a:pPr marL="457200" indent="-457200">
                  <a:buFont typeface="Arial" panose="020B0604020202020204" pitchFamily="34" charset="0"/>
                  <a:buChar char="•"/>
                </a:pPr>
                <a:r>
                  <a:rPr lang="en-US" sz="2800" dirty="0"/>
                  <a:t>Naïve Bayes assumption:</a:t>
                </a:r>
              </a:p>
              <a:p>
                <a:pPr marL="285750" lvl="1" indent="-285750">
                  <a:buFont typeface="Wingdings" pitchFamily="2" charset="2"/>
                  <a:buChar char="Ø"/>
                </a:pPr>
                <a:r>
                  <a:rPr lang="en-US" sz="2400" dirty="0"/>
                  <a:t>Features are independent given class:</a:t>
                </a:r>
              </a:p>
              <a:p>
                <a:pPr marL="457200" lvl="1" indent="0">
                  <a:buNone/>
                </a:pPr>
                <a14:m>
                  <m:oMathPara xmlns:m="http://schemas.openxmlformats.org/officeDocument/2006/math">
                    <m:oMathParaPr>
                      <m:jc m:val="centerGroup"/>
                    </m:oMathParaPr>
                    <m:oMath xmlns:m="http://schemas.openxmlformats.org/officeDocument/2006/math">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i="1">
                              <a:latin typeface="Cambria Math" panose="02040503050406030204" pitchFamily="18" charset="0"/>
                            </a:rPr>
                            <m:t>,</m:t>
                          </m:r>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2</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2</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oMath>
                  </m:oMathPara>
                </a14:m>
                <a:endParaRPr lang="en-US" sz="2400" dirty="0"/>
              </a:p>
              <a:p>
                <a:pPr lvl="1"/>
                <a:endParaRPr lang="en-US" sz="2400" dirty="0"/>
              </a:p>
              <a:p>
                <a:pPr marL="342900" lvl="1" indent="-342900">
                  <a:buFont typeface="Wingdings" pitchFamily="2" charset="2"/>
                  <a:buChar char="Ø"/>
                </a:pPr>
                <a:r>
                  <a:rPr lang="en-US" sz="2400" dirty="0"/>
                  <a:t>More generally:</a:t>
                </a:r>
              </a:p>
              <a:p>
                <a:pPr marL="457200" lvl="1" indent="0">
                  <a:buNone/>
                </a:pPr>
                <a14:m>
                  <m:oMathPara xmlns:m="http://schemas.openxmlformats.org/officeDocument/2006/math">
                    <m:oMathParaPr>
                      <m:jc m:val="centerGroup"/>
                    </m:oMathParaPr>
                    <m:oMath xmlns:m="http://schemas.openxmlformats.org/officeDocument/2006/math">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b="0" i="1" smtClean="0">
                              <a:latin typeface="Cambria Math" panose="02040503050406030204" pitchFamily="18" charset="0"/>
                            </a:rPr>
                            <m:t>…</m:t>
                          </m:r>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b="0" i="1" smtClean="0">
                                  <a:latin typeface="Cambria Math" panose="02040503050406030204" pitchFamily="18" charset="0"/>
                                </a:rPr>
                                <m:t>𝑛</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nary>
                        <m:naryPr>
                          <m:chr m:val="∏"/>
                          <m:supHide m:val="on"/>
                          <m:ctrlPr>
                            <a:rPr lang="ro-RO" sz="2400" i="1" smtClean="0">
                              <a:latin typeface="Cambria Math" panose="02040503050406030204" pitchFamily="18" charset="0"/>
                            </a:rPr>
                          </m:ctrlPr>
                        </m:naryPr>
                        <m:sub>
                          <m:r>
                            <m:rPr>
                              <m:brk m:alnAt="7"/>
                            </m:rPr>
                            <a:rPr lang="ro-RO" sz="2400" b="0" i="1" smtClean="0">
                              <a:latin typeface="Cambria Math" panose="02040503050406030204" pitchFamily="18" charset="0"/>
                            </a:rPr>
                            <m:t>𝑖</m:t>
                          </m:r>
                        </m:sub>
                        <m:sup/>
                        <m:e>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𝑖</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m:rPr>
                              <m:nor/>
                            </m:rPr>
                            <a:rPr lang="en-US" sz="2400" dirty="0"/>
                            <m:t> </m:t>
                          </m:r>
                        </m:e>
                      </m:nary>
                    </m:oMath>
                  </m:oMathPara>
                </a14:m>
                <a:endParaRPr lang="en-US" sz="2400" dirty="0"/>
              </a:p>
              <a:p>
                <a:endParaRPr lang="en-US" dirty="0"/>
              </a:p>
              <a:p>
                <a:pPr marL="457200" indent="-457200">
                  <a:buFont typeface="Arial" panose="020B0604020202020204" pitchFamily="34" charset="0"/>
                  <a:buChar char="•"/>
                </a:pPr>
                <a:r>
                  <a:rPr lang="en-US" sz="2800" dirty="0"/>
                  <a:t>How many parameters now? </a:t>
                </a:r>
              </a:p>
              <a:p>
                <a:endParaRPr lang="en-US" sz="800" dirty="0"/>
              </a:p>
              <a:p>
                <a:pPr marL="342900" lvl="2" indent="-342900">
                  <a:buFont typeface="Wingdings" pitchFamily="2" charset="2"/>
                  <a:buChar char="Ø"/>
                </a:pPr>
                <a:r>
                  <a:rPr lang="en-US" sz="2400" dirty="0"/>
                  <a:t>Suppose </a:t>
                </a:r>
                <a:r>
                  <a:rPr lang="en-US" sz="2400" b="1" dirty="0"/>
                  <a:t>X</a:t>
                </a:r>
                <a:r>
                  <a:rPr lang="en-US" sz="2400" dirty="0"/>
                  <a:t> is composed of n binary features</a:t>
                </a:r>
              </a:p>
              <a:p>
                <a:pPr marL="342900" lvl="2" indent="-342900">
                  <a:buFont typeface="Wingdings" pitchFamily="2" charset="2"/>
                  <a:buChar char="Ø"/>
                </a:pPr>
                <a:r>
                  <a:rPr lang="en-US" sz="2400" dirty="0">
                    <a:solidFill>
                      <a:srgbClr val="FF0000"/>
                    </a:solidFill>
                  </a:rPr>
                  <a:t>Reduced from </a:t>
                </a:r>
                <a14:m>
                  <m:oMath xmlns:m="http://schemas.openxmlformats.org/officeDocument/2006/math">
                    <m:sSup>
                      <m:sSupPr>
                        <m:ctrlPr>
                          <a:rPr lang="en-US" sz="240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2</m:t>
                        </m:r>
                      </m:e>
                      <m:sup>
                        <m:r>
                          <a:rPr lang="en-US" sz="2400" b="0" i="1" smtClean="0">
                            <a:solidFill>
                              <a:srgbClr val="FF0000"/>
                            </a:solidFill>
                            <a:latin typeface="Cambria Math" panose="02040503050406030204" pitchFamily="18" charset="0"/>
                          </a:rPr>
                          <m:t>𝑛</m:t>
                        </m:r>
                      </m:sup>
                    </m:sSup>
                  </m:oMath>
                </a14:m>
                <a:r>
                  <a:rPr lang="en-US" sz="2400" dirty="0">
                    <a:solidFill>
                      <a:srgbClr val="FF0000"/>
                    </a:solidFill>
                  </a:rPr>
                  <a:t> to </a:t>
                </a:r>
                <a14:m>
                  <m:oMath xmlns:m="http://schemas.openxmlformats.org/officeDocument/2006/math">
                    <m:r>
                      <a:rPr lang="en-US" sz="2400" b="0" i="1" smtClean="0">
                        <a:solidFill>
                          <a:srgbClr val="FF0000"/>
                        </a:solidFill>
                        <a:latin typeface="Cambria Math" panose="02040503050406030204" pitchFamily="18" charset="0"/>
                      </a:rPr>
                      <m:t>2</m:t>
                    </m:r>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𝑛</m:t>
                    </m:r>
                  </m:oMath>
                </a14:m>
                <a:endParaRPr lang="en-US" sz="2400" dirty="0">
                  <a:solidFill>
                    <a:srgbClr val="FF0000"/>
                  </a:solidFill>
                </a:endParaRPr>
              </a:p>
            </p:txBody>
          </p:sp>
        </mc:Choice>
        <mc:Fallback xmlns="">
          <p:sp>
            <p:nvSpPr>
              <p:cNvPr id="270339" name="Rectangle 3"/>
              <p:cNvSpPr>
                <a:spLocks noGrp="1" noRot="1" noChangeAspect="1" noMove="1" noResize="1" noEditPoints="1" noAdjustHandles="1" noChangeArrowheads="1" noChangeShapeType="1" noTextEdit="1"/>
              </p:cNvSpPr>
              <p:nvPr>
                <p:ph type="body"/>
              </p:nvPr>
            </p:nvSpPr>
            <p:spPr>
              <a:xfrm>
                <a:off x="504000" y="1769039"/>
                <a:ext cx="9071640" cy="5117535"/>
              </a:xfrm>
              <a:blipFill>
                <a:blip r:embed="rId3"/>
                <a:stretch>
                  <a:fillRect l="-2098"/>
                </a:stretch>
              </a:blipFill>
            </p:spPr>
            <p:txBody>
              <a:bodyPr/>
              <a:lstStyle/>
              <a:p>
                <a:r>
                  <a:rPr lang="ro-RO">
                    <a:noFill/>
                  </a:rPr>
                  <a:t> </a:t>
                </a:r>
              </a:p>
            </p:txBody>
          </p:sp>
        </mc:Fallback>
      </mc:AlternateContent>
      <p:sp>
        <p:nvSpPr>
          <p:cNvPr id="270338" name="Rectangle 2"/>
          <p:cNvSpPr>
            <a:spLocks noGrp="1" noChangeArrowheads="1"/>
          </p:cNvSpPr>
          <p:nvPr>
            <p:ph type="title"/>
          </p:nvPr>
        </p:nvSpPr>
        <p:spPr/>
        <p:txBody>
          <a:bodyPr/>
          <a:lstStyle/>
          <a:p>
            <a:pPr algn="ctr"/>
            <a:r>
              <a:rPr lang="en-US" dirty="0"/>
              <a:t>Naïve Bayes assumption</a:t>
            </a:r>
          </a:p>
        </p:txBody>
      </p:sp>
    </p:spTree>
    <p:extLst>
      <p:ext uri="{BB962C8B-B14F-4D97-AF65-F5344CB8AC3E}">
        <p14:creationId xmlns:p14="http://schemas.microsoft.com/office/powerpoint/2010/main" val="2255206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pPr algn="ctr"/>
            <a:r>
              <a:rPr lang="en-US" dirty="0"/>
              <a:t>Naïve Bayes classifier</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1563480"/>
                <a:ext cx="9071640" cy="5751720"/>
              </a:xfrm>
            </p:spPr>
            <p:txBody>
              <a:bodyPr/>
              <a:lstStyle/>
              <a:p>
                <a:pPr marL="457200" indent="-457200">
                  <a:lnSpc>
                    <a:spcPct val="90000"/>
                  </a:lnSpc>
                  <a:buFont typeface="Arial" panose="020B0604020202020204" pitchFamily="34" charset="0"/>
                  <a:buChar char="•"/>
                </a:pPr>
                <a:r>
                  <a:rPr lang="en-US" sz="2800" dirty="0"/>
                  <a:t>Given:</a:t>
                </a:r>
              </a:p>
              <a:p>
                <a:pPr marL="457200" lvl="1" indent="-457200">
                  <a:buFont typeface="Wingdings" pitchFamily="2" charset="2"/>
                  <a:buChar char="Ø"/>
                </a:pPr>
                <a:r>
                  <a:rPr lang="en-US" sz="2400" dirty="0"/>
                  <a:t>Class-Prior P(Y)</a:t>
                </a:r>
              </a:p>
              <a:p>
                <a:pPr marL="457200" lvl="1" indent="-457200">
                  <a:buFont typeface="Wingdings" pitchFamily="2" charset="2"/>
                  <a:buChar char="Ø"/>
                </a:pPr>
                <a:r>
                  <a:rPr lang="en-US" sz="2400" i="1" dirty="0"/>
                  <a:t>n</a:t>
                </a:r>
                <a:r>
                  <a:rPr lang="en-US" sz="2400" dirty="0"/>
                  <a:t> conditionally independent features </a:t>
                </a:r>
                <a:r>
                  <a:rPr lang="en-US" sz="2400" b="1" dirty="0"/>
                  <a:t>X</a:t>
                </a:r>
                <a:r>
                  <a:rPr lang="en-US" sz="2400" dirty="0"/>
                  <a:t> given the class Y</a:t>
                </a:r>
              </a:p>
              <a:p>
                <a:pPr marL="457200" lvl="1" indent="-457200">
                  <a:buFont typeface="Wingdings" pitchFamily="2" charset="2"/>
                  <a:buChar char="Ø"/>
                </a:pPr>
                <a:r>
                  <a:rPr lang="en-US" sz="2400" dirty="0"/>
                  <a:t>For each </a:t>
                </a:r>
                <a14:m>
                  <m:oMath xmlns:m="http://schemas.openxmlformats.org/officeDocument/2006/math">
                    <m:sSub>
                      <m:sSubPr>
                        <m:ctrlPr>
                          <a:rPr lang="en-US" sz="2400" i="1" smtClean="0">
                            <a:latin typeface="Cambria Math" panose="02040503050406030204" pitchFamily="18" charset="0"/>
                          </a:rPr>
                        </m:ctrlPr>
                      </m:sSubPr>
                      <m:e>
                        <m:r>
                          <a:rPr lang="ro-RO" sz="2400" b="0" i="1" smtClean="0">
                            <a:latin typeface="Cambria Math" panose="02040503050406030204" pitchFamily="18" charset="0"/>
                          </a:rPr>
                          <m:t>𝑋</m:t>
                        </m:r>
                      </m:e>
                      <m:sub>
                        <m:r>
                          <a:rPr lang="ro-RO" sz="2400" b="0" i="1" smtClean="0">
                            <a:latin typeface="Cambria Math" panose="02040503050406030204" pitchFamily="18" charset="0"/>
                          </a:rPr>
                          <m:t>𝑖</m:t>
                        </m:r>
                      </m:sub>
                    </m:sSub>
                  </m:oMath>
                </a14:m>
                <a:r>
                  <a:rPr lang="en-US" sz="2400" dirty="0"/>
                  <a:t>, we have likelihood </a:t>
                </a:r>
                <a14:m>
                  <m:oMath xmlns:m="http://schemas.openxmlformats.org/officeDocument/2006/math">
                    <m:sSub>
                      <m:sSubPr>
                        <m:ctrlPr>
                          <a:rPr lang="en-US" sz="2400" i="1">
                            <a:latin typeface="Cambria Math" panose="02040503050406030204" pitchFamily="18" charset="0"/>
                          </a:rPr>
                        </m:ctrlPr>
                      </m:sSubPr>
                      <m:e>
                        <m:r>
                          <a:rPr lang="ro-RO" sz="2400" b="0" i="1" smtClean="0">
                            <a:latin typeface="Cambria Math" panose="02040503050406030204" pitchFamily="18" charset="0"/>
                          </a:rPr>
                          <m:t>𝑃</m:t>
                        </m:r>
                        <m:r>
                          <a:rPr lang="ro-RO" sz="2400" b="0" i="1" smtClean="0">
                            <a:latin typeface="Cambria Math" panose="02040503050406030204" pitchFamily="18" charset="0"/>
                          </a:rPr>
                          <m:t>(</m:t>
                        </m:r>
                        <m:r>
                          <a:rPr lang="ro-RO" sz="2400" i="1">
                            <a:latin typeface="Cambria Math" panose="02040503050406030204" pitchFamily="18" charset="0"/>
                          </a:rPr>
                          <m:t>𝑋</m:t>
                        </m:r>
                      </m:e>
                      <m:sub>
                        <m:r>
                          <a:rPr lang="ro-RO" sz="2400" i="1">
                            <a:latin typeface="Cambria Math" panose="02040503050406030204" pitchFamily="18" charset="0"/>
                          </a:rPr>
                          <m:t>𝑖</m:t>
                        </m:r>
                      </m:sub>
                    </m:sSub>
                    <m:r>
                      <a:rPr lang="ro-RO" sz="2400" b="0" i="1" smtClean="0">
                        <a:latin typeface="Cambria Math" panose="02040503050406030204" pitchFamily="18" charset="0"/>
                      </a:rPr>
                      <m:t> | </m:t>
                    </m:r>
                    <m:r>
                      <a:rPr lang="ro-RO" sz="2400" b="0" i="1" smtClean="0">
                        <a:latin typeface="Cambria Math" panose="02040503050406030204" pitchFamily="18" charset="0"/>
                      </a:rPr>
                      <m:t>𝑌</m:t>
                    </m:r>
                    <m:r>
                      <a:rPr lang="ro-RO" sz="2400" b="0" i="1" smtClean="0">
                        <a:latin typeface="Cambria Math" panose="02040503050406030204" pitchFamily="18" charset="0"/>
                      </a:rPr>
                      <m:t>)</m:t>
                    </m:r>
                  </m:oMath>
                </a14:m>
                <a:endParaRPr lang="en-US" sz="2400" dirty="0"/>
              </a:p>
              <a:p>
                <a:pPr lvl="1">
                  <a:lnSpc>
                    <a:spcPct val="90000"/>
                  </a:lnSpc>
                </a:pPr>
                <a:endParaRPr lang="en-US" sz="2800" dirty="0"/>
              </a:p>
              <a:p>
                <a:pPr marL="457200" indent="-457200">
                  <a:buFont typeface="Arial" panose="020B0604020202020204" pitchFamily="34" charset="0"/>
                  <a:buChar char="•"/>
                </a:pPr>
                <a:r>
                  <a:rPr lang="en-US" sz="2800" dirty="0"/>
                  <a:t>Naïve Bayes decision rule:</a:t>
                </a:r>
              </a:p>
              <a:p>
                <a:endParaRPr lang="ro-RO" sz="800" i="1" dirty="0">
                  <a:latin typeface="Cambria Math" panose="02040503050406030204" pitchFamily="18" charset="0"/>
                </a:endParaRPr>
              </a:p>
              <a:p>
                <a:pPr marL="0" indent="0">
                  <a:lnSpc>
                    <a:spcPct val="90000"/>
                  </a:lnSpc>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ro-RO" sz="2800" b="0" i="1" smtClean="0">
                              <a:latin typeface="Cambria Math" panose="02040503050406030204" pitchFamily="18" charset="0"/>
                            </a:rPr>
                            <m:t>h</m:t>
                          </m:r>
                        </m:e>
                        <m:sub>
                          <m:r>
                            <a:rPr lang="ro-RO" sz="2800" b="0" i="1" smtClean="0">
                              <a:latin typeface="Cambria Math" panose="02040503050406030204" pitchFamily="18" charset="0"/>
                            </a:rPr>
                            <m:t>𝑁𝐵</m:t>
                          </m:r>
                        </m:sub>
                      </m:sSub>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𝑥</m:t>
                          </m:r>
                        </m:e>
                      </m:d>
                      <m:r>
                        <a:rPr lang="ro-RO" sz="2800" b="0" i="1" smtClean="0">
                          <a:latin typeface="Cambria Math" panose="02040503050406030204" pitchFamily="18" charset="0"/>
                        </a:rPr>
                        <m:t>=</m:t>
                      </m:r>
                      <m:func>
                        <m:funcPr>
                          <m:ctrlPr>
                            <a:rPr lang="ro-RO" sz="2800" b="0" i="1" smtClean="0">
                              <a:latin typeface="Cambria Math" panose="02040503050406030204" pitchFamily="18" charset="0"/>
                            </a:rPr>
                          </m:ctrlPr>
                        </m:funcPr>
                        <m:fName>
                          <m:limLow>
                            <m:limLowPr>
                              <m:ctrlPr>
                                <a:rPr lang="ro-RO" sz="2800" b="0" i="1" smtClean="0">
                                  <a:latin typeface="Cambria Math" panose="02040503050406030204" pitchFamily="18" charset="0"/>
                                </a:rPr>
                              </m:ctrlPr>
                            </m:limLowPr>
                            <m:e>
                              <m:r>
                                <m:rPr>
                                  <m:sty m:val="p"/>
                                </m:rPr>
                                <a:rPr lang="ro-RO" sz="2800" b="0" i="0" smtClean="0">
                                  <a:latin typeface="Cambria Math" panose="02040503050406030204" pitchFamily="18" charset="0"/>
                                </a:rPr>
                                <m:t>argmax</m:t>
                              </m:r>
                            </m:e>
                            <m:lim>
                              <m:r>
                                <a:rPr lang="ro-RO" sz="2800" b="0" i="1" smtClean="0">
                                  <a:latin typeface="Cambria Math" panose="02040503050406030204" pitchFamily="18" charset="0"/>
                                </a:rPr>
                                <m:t>𝑦</m:t>
                              </m:r>
                            </m:lim>
                          </m:limLow>
                        </m:fName>
                        <m:e>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𝑦</m:t>
                              </m:r>
                            </m:e>
                          </m:d>
                          <m:r>
                            <a:rPr lang="ro-RO" sz="2800" b="0" i="1" smtClean="0">
                              <a:latin typeface="Cambria Math" panose="02040503050406030204" pitchFamily="18" charset="0"/>
                            </a:rPr>
                            <m:t> </m:t>
                          </m:r>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1</m:t>
                                  </m:r>
                                </m:sub>
                              </m:sSub>
                              <m:r>
                                <a:rPr lang="ro-RO" sz="2800" b="0" i="1" smtClean="0">
                                  <a:latin typeface="Cambria Math" panose="02040503050406030204" pitchFamily="18" charset="0"/>
                                </a:rPr>
                                <m:t>,…,</m:t>
                              </m:r>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𝑛</m:t>
                                  </m:r>
                                </m:sub>
                              </m:sSub>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𝑦</m:t>
                          </m:r>
                          <m:r>
                            <a:rPr lang="ro-RO" sz="2800" b="0" i="1" smtClean="0">
                              <a:latin typeface="Cambria Math" panose="02040503050406030204" pitchFamily="18" charset="0"/>
                            </a:rPr>
                            <m:t>)</m:t>
                          </m:r>
                        </m:e>
                      </m:func>
                    </m:oMath>
                  </m:oMathPara>
                </a14:m>
                <a:endParaRPr lang="ro-RO"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ro-RO" sz="2800" i="1">
                              <a:latin typeface="Cambria Math" panose="02040503050406030204" pitchFamily="18" charset="0"/>
                            </a:rPr>
                            <m:t>h</m:t>
                          </m:r>
                        </m:e>
                        <m:sub>
                          <m:r>
                            <a:rPr lang="ro-RO" sz="2800" i="1">
                              <a:latin typeface="Cambria Math" panose="02040503050406030204" pitchFamily="18" charset="0"/>
                            </a:rPr>
                            <m:t>𝑁𝐵</m:t>
                          </m:r>
                        </m:sub>
                      </m:sSub>
                      <m:d>
                        <m:dPr>
                          <m:ctrlPr>
                            <a:rPr lang="ro-RO" sz="2800" i="1">
                              <a:latin typeface="Cambria Math" panose="02040503050406030204" pitchFamily="18" charset="0"/>
                            </a:rPr>
                          </m:ctrlPr>
                        </m:dPr>
                        <m:e>
                          <m:r>
                            <a:rPr lang="ro-RO" sz="2800" i="1">
                              <a:latin typeface="Cambria Math" panose="02040503050406030204" pitchFamily="18" charset="0"/>
                            </a:rPr>
                            <m:t>𝑥</m:t>
                          </m:r>
                        </m:e>
                      </m:d>
                      <m:r>
                        <a:rPr lang="ro-RO" sz="2800" i="1">
                          <a:latin typeface="Cambria Math" panose="02040503050406030204" pitchFamily="18" charset="0"/>
                        </a:rPr>
                        <m:t>= </m:t>
                      </m:r>
                      <m:func>
                        <m:funcPr>
                          <m:ctrlPr>
                            <a:rPr lang="ro-RO" sz="2800" i="1">
                              <a:latin typeface="Cambria Math" panose="02040503050406030204" pitchFamily="18" charset="0"/>
                            </a:rPr>
                          </m:ctrlPr>
                        </m:funcPr>
                        <m:fName>
                          <m:limLow>
                            <m:limLowPr>
                              <m:ctrlPr>
                                <a:rPr lang="ro-RO" sz="2800" i="1">
                                  <a:latin typeface="Cambria Math" panose="02040503050406030204" pitchFamily="18" charset="0"/>
                                </a:rPr>
                              </m:ctrlPr>
                            </m:limLowPr>
                            <m:e>
                              <m:r>
                                <m:rPr>
                                  <m:sty m:val="p"/>
                                </m:rPr>
                                <a:rPr lang="ro-RO" sz="2800">
                                  <a:latin typeface="Cambria Math" panose="02040503050406030204" pitchFamily="18" charset="0"/>
                                </a:rPr>
                                <m:t>argmax</m:t>
                              </m:r>
                            </m:e>
                            <m:lim>
                              <m:r>
                                <a:rPr lang="ro-RO" sz="2800" i="1">
                                  <a:latin typeface="Cambria Math" panose="02040503050406030204" pitchFamily="18" charset="0"/>
                                </a:rPr>
                                <m:t>𝑦</m:t>
                              </m:r>
                            </m:lim>
                          </m:limLow>
                        </m:fName>
                        <m:e>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𝑦</m:t>
                              </m:r>
                            </m:e>
                          </m:d>
                          <m:r>
                            <a:rPr lang="ro-RO" sz="2800" b="0" i="1" smtClean="0">
                              <a:latin typeface="Cambria Math" panose="02040503050406030204" pitchFamily="18" charset="0"/>
                            </a:rPr>
                            <m:t> </m:t>
                          </m:r>
                          <m:nary>
                            <m:naryPr>
                              <m:chr m:val="∏"/>
                              <m:supHide m:val="on"/>
                              <m:ctrlPr>
                                <a:rPr lang="ro-RO" sz="2800" b="0" i="1" smtClean="0">
                                  <a:latin typeface="Cambria Math" panose="02040503050406030204" pitchFamily="18" charset="0"/>
                                </a:rPr>
                              </m:ctrlPr>
                            </m:naryPr>
                            <m:sub>
                              <m:r>
                                <m:rPr>
                                  <m:brk m:alnAt="7"/>
                                </m:rPr>
                                <a:rPr lang="ro-RO" sz="2800" b="0" i="1" smtClean="0">
                                  <a:latin typeface="Cambria Math" panose="02040503050406030204" pitchFamily="18" charset="0"/>
                                </a:rPr>
                                <m:t>𝑖</m:t>
                              </m:r>
                            </m:sub>
                            <m:sup/>
                            <m:e>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𝑖</m:t>
                                      </m:r>
                                    </m:sub>
                                  </m:sSub>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𝑦</m:t>
                              </m:r>
                              <m:r>
                                <a:rPr lang="ro-RO" sz="2800" b="0" i="1" smtClean="0">
                                  <a:latin typeface="Cambria Math" panose="02040503050406030204" pitchFamily="18" charset="0"/>
                                </a:rPr>
                                <m:t>)</m:t>
                              </m:r>
                            </m:e>
                          </m:nary>
                        </m:e>
                      </m:func>
                    </m:oMath>
                  </m:oMathPara>
                </a14:m>
                <a:endParaRPr lang="en-US" sz="2800" dirty="0">
                  <a:solidFill>
                    <a:srgbClr val="009900"/>
                  </a:solidFill>
                </a:endParaRPr>
              </a:p>
              <a:p>
                <a:pPr marL="0" indent="0">
                  <a:buNone/>
                </a:pPr>
                <a:endParaRPr lang="en-US" sz="2800" dirty="0">
                  <a:solidFill>
                    <a:srgbClr val="009900"/>
                  </a:solidFill>
                </a:endParaRPr>
              </a:p>
              <a:p>
                <a:pPr marL="457200" indent="-457200">
                  <a:lnSpc>
                    <a:spcPct val="90000"/>
                  </a:lnSpc>
                  <a:buFont typeface="Arial" panose="020B0604020202020204" pitchFamily="34" charset="0"/>
                  <a:buChar char="•"/>
                </a:pPr>
                <a:r>
                  <a:rPr lang="en-US" sz="2800" dirty="0">
                    <a:solidFill>
                      <a:srgbClr val="FF0000"/>
                    </a:solidFill>
                  </a:rPr>
                  <a:t>In practice we use sum of logs! Why?</a:t>
                </a:r>
              </a:p>
              <a:p>
                <a:pPr marL="457200" indent="-457200">
                  <a:buFont typeface="Arial" panose="020B0604020202020204" pitchFamily="34" charset="0"/>
                  <a:buChar char="•"/>
                </a:pPr>
                <a:r>
                  <a:rPr lang="en-US" sz="2800" dirty="0">
                    <a:solidFill>
                      <a:srgbClr val="009900"/>
                    </a:solidFill>
                  </a:rPr>
                  <a:t>If assumption holds, NB is the optimal classifier!</a:t>
                </a:r>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1563480"/>
                <a:ext cx="9071640" cy="5751720"/>
              </a:xfrm>
              <a:blipFill>
                <a:blip r:embed="rId3"/>
                <a:stretch>
                  <a:fillRect l="-2098" b="-11454"/>
                </a:stretch>
              </a:blipFill>
            </p:spPr>
            <p:txBody>
              <a:bodyPr/>
              <a:lstStyle/>
              <a:p>
                <a:r>
                  <a:rPr lang="ro-RO">
                    <a:noFill/>
                  </a:rPr>
                  <a:t> </a:t>
                </a:r>
              </a:p>
            </p:txBody>
          </p:sp>
        </mc:Fallback>
      </mc:AlternateContent>
    </p:spTree>
    <p:extLst>
      <p:ext uri="{BB962C8B-B14F-4D97-AF65-F5344CB8AC3E}">
        <p14:creationId xmlns:p14="http://schemas.microsoft.com/office/powerpoint/2010/main" val="2867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algn="ctr"/>
            <a:r>
              <a:rPr lang="en-US" dirty="0"/>
              <a:t>Estimating parameters of NB</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2000249"/>
                <a:ext cx="9071640" cy="4900613"/>
              </a:xfrm>
            </p:spPr>
            <p:txBody>
              <a:bodyPr/>
              <a:lstStyle/>
              <a:p>
                <a:pPr marL="457200" indent="-457200">
                  <a:buFont typeface="Arial" panose="020B0604020202020204" pitchFamily="34" charset="0"/>
                  <a:buChar char="•"/>
                </a:pPr>
                <a:r>
                  <a:rPr lang="en-US" sz="2800" dirty="0"/>
                  <a:t>We apply Maximum Likelihood Estimation (MLE)</a:t>
                </a:r>
              </a:p>
              <a:p>
                <a:endParaRPr lang="en-US" sz="800" dirty="0"/>
              </a:p>
              <a:p>
                <a:pPr marL="457200" indent="-457200">
                  <a:buFont typeface="Wingdings" pitchFamily="2" charset="2"/>
                  <a:buChar char="Ø"/>
                </a:pPr>
                <a:r>
                  <a:rPr lang="en-US" sz="2400" dirty="0"/>
                  <a:t>Given the training data set, we compute the number of samples for which A=a and B=b:</a:t>
                </a:r>
              </a:p>
              <a:p>
                <a:endParaRPr lang="en-US" sz="800" dirty="0"/>
              </a:p>
              <a:p>
                <a:pPr lvl="1"/>
                <a:r>
                  <a:rPr lang="en-US" sz="2400" dirty="0"/>
                  <a:t>count(A=a, B=b)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MLE for NB is simply:</a:t>
                </a:r>
              </a:p>
              <a:p>
                <a:endParaRPr lang="en-US" sz="800" dirty="0"/>
              </a:p>
              <a:p>
                <a:pPr marL="457200" lvl="1" indent="-457200">
                  <a:buFont typeface="Wingdings" pitchFamily="2" charset="2"/>
                  <a:buChar char="Ø"/>
                </a:pPr>
                <a:r>
                  <a:rPr lang="en-US" sz="2400" dirty="0"/>
                  <a:t>Estimation of Class-Prior: </a:t>
                </a:r>
                <a14:m>
                  <m:oMath xmlns:m="http://schemas.openxmlformats.org/officeDocument/2006/math">
                    <m:r>
                      <a:rPr lang="ro-RO" sz="2400" b="0" i="1" smtClean="0">
                        <a:latin typeface="Cambria Math" panose="02040503050406030204" pitchFamily="18" charset="0"/>
                      </a:rPr>
                      <m:t>𝑃</m:t>
                    </m:r>
                    <m:d>
                      <m:dPr>
                        <m:ctrlPr>
                          <a:rPr lang="ro-RO" sz="2400" b="0" i="1" smtClean="0">
                            <a:latin typeface="Cambria Math" panose="02040503050406030204" pitchFamily="18" charset="0"/>
                          </a:rPr>
                        </m:ctrlPr>
                      </m:dPr>
                      <m:e>
                        <m:r>
                          <a:rPr lang="ro-RO" sz="2400" b="0" i="1" smtClean="0">
                            <a:latin typeface="Cambria Math" panose="02040503050406030204" pitchFamily="18" charset="0"/>
                          </a:rPr>
                          <m:t>𝑌</m:t>
                        </m:r>
                        <m:r>
                          <a:rPr lang="ro-RO" sz="2400" b="0" i="1" smtClean="0">
                            <a:latin typeface="Cambria Math" panose="02040503050406030204" pitchFamily="18" charset="0"/>
                          </a:rPr>
                          <m:t>=</m:t>
                        </m:r>
                        <m:r>
                          <a:rPr lang="ro-RO" sz="2400" b="0" i="1" smtClean="0">
                            <a:latin typeface="Cambria Math" panose="02040503050406030204" pitchFamily="18" charset="0"/>
                          </a:rPr>
                          <m:t>𝑦</m:t>
                        </m:r>
                      </m:e>
                    </m:d>
                    <m:r>
                      <a:rPr lang="ro-RO" sz="2400" b="0" i="1" smtClean="0">
                        <a:latin typeface="Cambria Math" panose="02040503050406030204" pitchFamily="18" charset="0"/>
                      </a:rPr>
                      <m:t>= …</m:t>
                    </m:r>
                  </m:oMath>
                </a14:m>
                <a:endParaRPr lang="en-US" sz="2400" dirty="0"/>
              </a:p>
              <a:p>
                <a:pPr lvl="1"/>
                <a:endParaRPr lang="en-US" sz="800" dirty="0"/>
              </a:p>
              <a:p>
                <a:pPr marL="457200" lvl="1" indent="-457200">
                  <a:buFont typeface="Wingdings" pitchFamily="2" charset="2"/>
                  <a:buChar char="Ø"/>
                </a:pPr>
                <a:r>
                  <a:rPr lang="en-US" sz="2400" dirty="0"/>
                  <a:t>Estimation of likelihood: </a:t>
                </a: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sSub>
                          <m:sSubPr>
                            <m:ctrlPr>
                              <a:rPr lang="ro-RO" sz="2400" i="1" smtClean="0">
                                <a:latin typeface="Cambria Math" panose="02040503050406030204" pitchFamily="18" charset="0"/>
                              </a:rPr>
                            </m:ctrlPr>
                          </m:sSubPr>
                          <m:e>
                            <m:r>
                              <a:rPr lang="ro-RO" sz="2400" b="0" i="1" smtClean="0">
                                <a:latin typeface="Cambria Math" panose="02040503050406030204" pitchFamily="18" charset="0"/>
                              </a:rPr>
                              <m:t>𝑋</m:t>
                            </m:r>
                          </m:e>
                          <m:sub>
                            <m:r>
                              <a:rPr lang="ro-RO" sz="2400" b="0" i="1" smtClean="0">
                                <a:latin typeface="Cambria Math" panose="02040503050406030204" pitchFamily="18" charset="0"/>
                              </a:rPr>
                              <m:t>𝑖</m:t>
                            </m:r>
                          </m:sub>
                        </m:sSub>
                        <m:r>
                          <a:rPr lang="ro-RO" sz="2400" b="0" i="1" smtClean="0">
                            <a:latin typeface="Cambria Math" panose="02040503050406030204" pitchFamily="18" charset="0"/>
                          </a:rPr>
                          <m:t>=</m:t>
                        </m:r>
                        <m:sSub>
                          <m:sSubPr>
                            <m:ctrlPr>
                              <a:rPr lang="ro-RO" sz="2400" i="1" smtClean="0">
                                <a:latin typeface="Cambria Math" panose="02040503050406030204" pitchFamily="18" charset="0"/>
                              </a:rPr>
                            </m:ctrlPr>
                          </m:sSubPr>
                          <m:e>
                            <m:r>
                              <a:rPr lang="ro-RO" sz="2400" b="0" i="1" smtClean="0">
                                <a:latin typeface="Cambria Math" panose="02040503050406030204" pitchFamily="18" charset="0"/>
                              </a:rPr>
                              <m:t>𝑥</m:t>
                            </m:r>
                          </m:e>
                          <m:sub>
                            <m:r>
                              <a:rPr lang="ro-RO" sz="2400" b="0" i="1" smtClean="0">
                                <a:latin typeface="Cambria Math" panose="02040503050406030204" pitchFamily="18" charset="0"/>
                              </a:rPr>
                              <m:t>𝑖</m:t>
                            </m:r>
                          </m:sub>
                        </m:sSub>
                        <m:r>
                          <a:rPr lang="ro-RO" sz="2400" b="0" i="1" smtClean="0">
                            <a:latin typeface="Cambria Math" panose="02040503050406030204" pitchFamily="18" charset="0"/>
                          </a:rPr>
                          <m:t> |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𝑦</m:t>
                        </m:r>
                      </m:e>
                    </m:d>
                    <m:r>
                      <a:rPr lang="ro-RO" sz="2400" i="1">
                        <a:latin typeface="Cambria Math" panose="02040503050406030204" pitchFamily="18" charset="0"/>
                      </a:rPr>
                      <m:t>= …</m:t>
                    </m:r>
                  </m:oMath>
                </a14:m>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2000249"/>
                <a:ext cx="9071640" cy="4900613"/>
              </a:xfrm>
              <a:blipFill>
                <a:blip r:embed="rId3"/>
                <a:stretch>
                  <a:fillRect l="-2098" r="-2238"/>
                </a:stretch>
              </a:blipFill>
            </p:spPr>
            <p:txBody>
              <a:bodyPr/>
              <a:lstStyle/>
              <a:p>
                <a:r>
                  <a:rPr lang="ro-RO">
                    <a:noFill/>
                  </a:rPr>
                  <a:t> </a:t>
                </a:r>
              </a:p>
            </p:txBody>
          </p:sp>
        </mc:Fallback>
      </mc:AlternateContent>
    </p:spTree>
    <p:extLst>
      <p:ext uri="{BB962C8B-B14F-4D97-AF65-F5344CB8AC3E}">
        <p14:creationId xmlns:p14="http://schemas.microsoft.com/office/powerpoint/2010/main" val="119940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algn="ctr"/>
            <a:r>
              <a:rPr lang="en-US" dirty="0"/>
              <a:t>In-class demo</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2000249"/>
                <a:ext cx="9071640" cy="4900613"/>
              </a:xfrm>
            </p:spPr>
            <p:txBody>
              <a:bodyPr/>
              <a:lstStyle/>
              <a:p>
                <a:pPr marL="457200" indent="-457200">
                  <a:buFont typeface="Arial" panose="020B0604020202020204" pitchFamily="34" charset="0"/>
                  <a:buChar char="•"/>
                </a:pPr>
                <a:r>
                  <a:rPr lang="en-US" sz="2800" dirty="0"/>
                  <a:t>Variables:</a:t>
                </a:r>
              </a:p>
              <a:p>
                <a:r>
                  <a:rPr lang="en-US" sz="2400" dirty="0"/>
                  <a:t>Y = {does not play football, plays football}</a:t>
                </a:r>
              </a:p>
              <a:p>
                <a:r>
                  <a:rPr lang="en-US" sz="2400" dirty="0"/>
                  <a:t>X</a:t>
                </a:r>
                <a:r>
                  <a:rPr lang="en-US" sz="2400" baseline="-25000" dirty="0"/>
                  <a:t>1</a:t>
                </a:r>
                <a:r>
                  <a:rPr lang="en-US" sz="2400" dirty="0"/>
                  <a:t> = {does not watch sports on TV, watches sports on TV}</a:t>
                </a:r>
              </a:p>
              <a:p>
                <a:r>
                  <a:rPr lang="en-US" sz="2400" dirty="0"/>
                  <a:t>X</a:t>
                </a:r>
                <a:r>
                  <a:rPr lang="en-US" sz="2400" baseline="-25000" dirty="0"/>
                  <a:t>2</a:t>
                </a:r>
                <a:r>
                  <a:rPr lang="en-US" sz="2400" dirty="0"/>
                  <a:t> = {girl, boy}</a:t>
                </a:r>
              </a:p>
              <a:p>
                <a:endParaRPr lang="en-US" sz="2800" dirty="0"/>
              </a:p>
              <a:p>
                <a:pPr marL="457200" indent="-457200">
                  <a:buFont typeface="Arial" panose="020B0604020202020204" pitchFamily="34" charset="0"/>
                  <a:buChar char="•"/>
                </a:pPr>
                <a:r>
                  <a:rPr lang="en-US" sz="2800" dirty="0"/>
                  <a:t>Estimate:</a:t>
                </a:r>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0</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0</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endParaRPr lang="en-US" sz="2800" dirty="0"/>
              </a:p>
              <a:p>
                <a:pPr marL="457200" indent="-457200">
                  <a:buFont typeface="Arial" panose="020B0604020202020204" pitchFamily="34" charset="0"/>
                  <a:buChar char="•"/>
                </a:pPr>
                <a:r>
                  <a:rPr lang="en-US" sz="2800" dirty="0"/>
                  <a:t>Prediction:</a:t>
                </a:r>
              </a:p>
              <a:p>
                <a:pPr/>
                <a14:m>
                  <m:oMathPara xmlns:m="http://schemas.openxmlformats.org/officeDocument/2006/math">
                    <m:oMathParaPr>
                      <m:jc m:val="center"/>
                    </m:oMathParaPr>
                    <m:oMath xmlns:m="http://schemas.openxmlformats.org/officeDocument/2006/math">
                      <m:func>
                        <m:funcPr>
                          <m:ctrlPr>
                            <a:rPr lang="ro-RO" sz="2800" i="1">
                              <a:latin typeface="Cambria Math" panose="02040503050406030204" pitchFamily="18" charset="0"/>
                            </a:rPr>
                          </m:ctrlPr>
                        </m:funcPr>
                        <m:fName>
                          <m:limLow>
                            <m:limLowPr>
                              <m:ctrlPr>
                                <a:rPr lang="ro-RO" sz="2800" i="1" smtClean="0">
                                  <a:latin typeface="Cambria Math" panose="02040503050406030204" pitchFamily="18" charset="0"/>
                                </a:rPr>
                              </m:ctrlPr>
                            </m:limLowPr>
                            <m:e>
                              <m:r>
                                <m:rPr>
                                  <m:sty m:val="p"/>
                                </m:rPr>
                                <a:rPr lang="ro-RO" sz="2800">
                                  <a:latin typeface="Cambria Math" panose="02040503050406030204" pitchFamily="18" charset="0"/>
                                </a:rPr>
                                <m:t>argmax</m:t>
                              </m:r>
                            </m:e>
                            <m:lim>
                              <m:r>
                                <a:rPr lang="ro-RO" sz="2800" i="1">
                                  <a:latin typeface="Cambria Math" panose="02040503050406030204" pitchFamily="18" charset="0"/>
                                </a:rPr>
                                <m:t>𝑦</m:t>
                              </m:r>
                            </m:lim>
                          </m:limLow>
                        </m:fName>
                        <m:e>
                          <m:r>
                            <a:rPr lang="ro-RO" sz="2800" i="1">
                              <a:latin typeface="Cambria Math" panose="02040503050406030204" pitchFamily="18" charset="0"/>
                            </a:rPr>
                            <m:t>𝑃</m:t>
                          </m:r>
                          <m:d>
                            <m:dPr>
                              <m:ctrlPr>
                                <a:rPr lang="ro-RO" sz="2800" i="1">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m:t>
                              </m:r>
                              <m:r>
                                <a:rPr lang="ro-RO" sz="2800" i="1">
                                  <a:latin typeface="Cambria Math" panose="02040503050406030204" pitchFamily="18" charset="0"/>
                                </a:rPr>
                                <m:t>𝑦</m:t>
                              </m:r>
                            </m:e>
                          </m:d>
                          <m:r>
                            <a:rPr lang="ro-RO" sz="2800" i="1">
                              <a:latin typeface="Cambria Math" panose="02040503050406030204" pitchFamily="18" charset="0"/>
                            </a:rPr>
                            <m:t> </m:t>
                          </m:r>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sSub>
                                    <m:sSubPr>
                                      <m:ctrlPr>
                                        <a:rPr lang="ro-RO" sz="280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ro-RO" sz="2800" i="1">
                                      <a:latin typeface="Cambria Math" panose="02040503050406030204" pitchFamily="18" charset="0"/>
                                    </a:rPr>
                                    <m:t>𝑥</m:t>
                                  </m:r>
                                </m:e>
                                <m:sub>
                                  <m:r>
                                    <a:rPr lang="ro-RO" sz="2800" i="1">
                                      <a:latin typeface="Cambria Math" panose="02040503050406030204" pitchFamily="18" charset="0"/>
                                    </a:rPr>
                                    <m:t>1</m:t>
                                  </m:r>
                                </m:sub>
                              </m:sSub>
                              <m:r>
                                <a:rPr lang="ro-RO" sz="2800" i="1">
                                  <a:latin typeface="Cambria Math" panose="02040503050406030204" pitchFamily="18" charset="0"/>
                                </a:rPr>
                                <m:t> </m:t>
                              </m:r>
                            </m:e>
                          </m:d>
                          <m:r>
                            <a:rPr lang="ro-RO" sz="2800" i="1">
                              <a:latin typeface="Cambria Math" panose="02040503050406030204" pitchFamily="18" charset="0"/>
                            </a:rPr>
                            <m:t> </m:t>
                          </m:r>
                          <m:r>
                            <a:rPr lang="en-US" sz="2800" b="0" i="1" smtClean="0">
                              <a:latin typeface="Cambria Math" panose="02040503050406030204" pitchFamily="18" charset="0"/>
                            </a:rPr>
                            <m:t>𝑌</m:t>
                          </m:r>
                          <m:r>
                            <a:rPr lang="en-US" sz="2800" b="0" i="1" smtClean="0">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m:t>
                          </m:r>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sSub>
                                    <m:sSubPr>
                                      <m:ctrlPr>
                                        <a:rPr lang="ro-RO" sz="280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ro-RO" sz="2800" i="1">
                                      <a:latin typeface="Cambria Math" panose="02040503050406030204" pitchFamily="18" charset="0"/>
                                    </a:rPr>
                                    <m:t>𝑥</m:t>
                                  </m:r>
                                </m:e>
                                <m:sub>
                                  <m:r>
                                    <a:rPr lang="en-US" sz="2800" b="0" i="1" smtClean="0">
                                      <a:latin typeface="Cambria Math" panose="02040503050406030204" pitchFamily="18" charset="0"/>
                                    </a:rPr>
                                    <m:t>2</m:t>
                                  </m:r>
                                </m:sub>
                              </m:sSub>
                              <m:r>
                                <a:rPr lang="ro-RO" sz="2800" i="1">
                                  <a:latin typeface="Cambria Math" panose="02040503050406030204" pitchFamily="18" charset="0"/>
                                </a:rPr>
                                <m:t> </m:t>
                              </m:r>
                            </m:e>
                          </m:d>
                          <m:r>
                            <a:rPr lang="ro-RO" sz="2800" i="1">
                              <a:latin typeface="Cambria Math" panose="02040503050406030204" pitchFamily="18" charset="0"/>
                            </a:rPr>
                            <m:t> </m:t>
                          </m:r>
                          <m:r>
                            <a:rPr lang="en-US" sz="2800" i="1">
                              <a:latin typeface="Cambria Math" panose="02040503050406030204" pitchFamily="18" charset="0"/>
                            </a:rPr>
                            <m:t>𝑌</m:t>
                          </m:r>
                          <m:r>
                            <a:rPr lang="en-US" sz="2800" i="1">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m:t>
                          </m:r>
                        </m:e>
                      </m:func>
                    </m:oMath>
                  </m:oMathPara>
                </a14:m>
                <a:endParaRPr lang="ro-RO" sz="2800" i="1" dirty="0">
                  <a:latin typeface="Cambria Math" panose="020405030504060302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2000249"/>
                <a:ext cx="9071640" cy="4900613"/>
              </a:xfrm>
              <a:blipFill>
                <a:blip r:embed="rId3"/>
                <a:stretch>
                  <a:fillRect l="-2098" t="-8269" b="-7752"/>
                </a:stretch>
              </a:blipFill>
            </p:spPr>
            <p:txBody>
              <a:bodyPr/>
              <a:lstStyle/>
              <a:p>
                <a:r>
                  <a:rPr lang="ro-RO">
                    <a:noFill/>
                  </a:rPr>
                  <a:t> </a:t>
                </a:r>
              </a:p>
            </p:txBody>
          </p:sp>
        </mc:Fallback>
      </mc:AlternateContent>
    </p:spTree>
    <p:extLst>
      <p:ext uri="{BB962C8B-B14F-4D97-AF65-F5344CB8AC3E}">
        <p14:creationId xmlns:p14="http://schemas.microsoft.com/office/powerpoint/2010/main" val="241164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spc="-1" dirty="0">
                <a:solidFill>
                  <a:srgbClr val="000000"/>
                </a:solidFill>
                <a:uFill>
                  <a:solidFill>
                    <a:srgbClr val="FFFFFF"/>
                  </a:solidFill>
                </a:uFill>
              </a:rPr>
              <a:t>Canonical forms of unsupervised learning problems</a:t>
            </a:r>
          </a:p>
        </p:txBody>
      </p:sp>
      <p:sp>
        <p:nvSpPr>
          <p:cNvPr id="109"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spc="-1" dirty="0">
                <a:solidFill>
                  <a:srgbClr val="000000"/>
                </a:solidFill>
                <a:uFill>
                  <a:solidFill>
                    <a:srgbClr val="FFFFFF"/>
                  </a:solidFill>
                </a:uFill>
                <a:latin typeface="Arial"/>
              </a:rPr>
              <a:t>C</a:t>
            </a:r>
            <a:r>
              <a:rPr lang="en-US" sz="2800" b="0" strike="noStrike" spc="-1" dirty="0">
                <a:solidFill>
                  <a:srgbClr val="000000"/>
                </a:solidFill>
                <a:uFill>
                  <a:solidFill>
                    <a:srgbClr val="FFFFFF"/>
                  </a:solidFill>
                </a:uFill>
                <a:latin typeface="Arial"/>
              </a:rPr>
              <a:t>lustering</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Dimensionality Reduction</a:t>
            </a:r>
          </a:p>
        </p:txBody>
      </p:sp>
      <p:pic>
        <p:nvPicPr>
          <p:cNvPr id="110" name="Picture 109"/>
          <p:cNvPicPr/>
          <p:nvPr/>
        </p:nvPicPr>
        <p:blipFill>
          <a:blip r:embed="rId2"/>
          <a:stretch/>
        </p:blipFill>
        <p:spPr>
          <a:xfrm>
            <a:off x="1923480" y="2355840"/>
            <a:ext cx="6211800" cy="2138400"/>
          </a:xfrm>
          <a:prstGeom prst="rect">
            <a:avLst/>
          </a:prstGeom>
          <a:ln>
            <a:noFill/>
          </a:ln>
        </p:spPr>
      </p:pic>
      <p:pic>
        <p:nvPicPr>
          <p:cNvPr id="111" name="Picture 110"/>
          <p:cNvPicPr/>
          <p:nvPr/>
        </p:nvPicPr>
        <p:blipFill>
          <a:blip r:embed="rId3"/>
          <a:stretch/>
        </p:blipFill>
        <p:spPr>
          <a:xfrm>
            <a:off x="1878840" y="5246192"/>
            <a:ext cx="6283800" cy="2090880"/>
          </a:xfrm>
          <a:prstGeom prst="rect">
            <a:avLst/>
          </a:prstGeom>
          <a:ln>
            <a:noFill/>
          </a:ln>
        </p:spPr>
      </p:pic>
    </p:spTree>
    <p:extLst>
      <p:ext uri="{BB962C8B-B14F-4D97-AF65-F5344CB8AC3E}">
        <p14:creationId xmlns:p14="http://schemas.microsoft.com/office/powerpoint/2010/main" val="857099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714500"/>
                <a:ext cx="9071640" cy="5157788"/>
              </a:xfrm>
            </p:spPr>
            <p:txBody>
              <a:bodyPr/>
              <a:lstStyle/>
              <a:p>
                <a:pPr marL="457200" indent="-457200">
                  <a:buFont typeface="Arial" panose="020B0604020202020204" pitchFamily="34" charset="0"/>
                  <a:buChar char="•"/>
                </a:pPr>
                <a:r>
                  <a:rPr lang="en-US" sz="2800" dirty="0"/>
                  <a:t>Usually, features are not conditionally independent:</a:t>
                </a:r>
              </a:p>
              <a:p>
                <a:pPr/>
                <a14:m>
                  <m:oMathPara xmlns:m="http://schemas.openxmlformats.org/officeDocument/2006/math">
                    <m:oMathParaPr>
                      <m:jc m:val="centerGroup"/>
                    </m:oMathParaPr>
                    <m:oMath xmlns:m="http://schemas.openxmlformats.org/officeDocument/2006/math">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1</m:t>
                              </m:r>
                            </m:sub>
                          </m:sSub>
                          <m:r>
                            <a:rPr lang="ro-RO" sz="2800" i="1">
                              <a:latin typeface="Cambria Math" panose="02040503050406030204" pitchFamily="18" charset="0"/>
                            </a:rPr>
                            <m:t>…</m:t>
                          </m:r>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𝑛</m:t>
                              </m:r>
                            </m:sub>
                          </m:sSub>
                          <m:r>
                            <a:rPr lang="ro-RO" sz="2800" i="1">
                              <a:latin typeface="Cambria Math" panose="02040503050406030204" pitchFamily="18" charset="0"/>
                            </a:rPr>
                            <m:t> </m:t>
                          </m:r>
                        </m:e>
                      </m:d>
                      <m:r>
                        <a:rPr lang="ro-RO" sz="2800" i="1">
                          <a:latin typeface="Cambria Math" panose="02040503050406030204" pitchFamily="18" charset="0"/>
                        </a:rPr>
                        <m:t> </m:t>
                      </m:r>
                      <m:r>
                        <a:rPr lang="ro-RO" sz="2800" i="1">
                          <a:latin typeface="Cambria Math" panose="02040503050406030204" pitchFamily="18" charset="0"/>
                        </a:rPr>
                        <m:t>𝑌</m:t>
                      </m:r>
                      <m:r>
                        <a:rPr lang="ro-RO" sz="2800" i="1">
                          <a:latin typeface="Cambria Math" panose="02040503050406030204" pitchFamily="18" charset="0"/>
                        </a:rPr>
                        <m:t>)≠</m:t>
                      </m:r>
                      <m:nary>
                        <m:naryPr>
                          <m:chr m:val="∏"/>
                          <m:supHide m:val="on"/>
                          <m:ctrlPr>
                            <a:rPr lang="ro-RO" sz="2800" i="1">
                              <a:latin typeface="Cambria Math" panose="02040503050406030204" pitchFamily="18" charset="0"/>
                            </a:rPr>
                          </m:ctrlPr>
                        </m:naryPr>
                        <m:sub>
                          <m:r>
                            <m:rPr>
                              <m:brk m:alnAt="7"/>
                            </m:rPr>
                            <a:rPr lang="ro-RO" sz="2800" i="1">
                              <a:latin typeface="Cambria Math" panose="02040503050406030204" pitchFamily="18" charset="0"/>
                            </a:rPr>
                            <m:t>𝑖</m:t>
                          </m:r>
                        </m:sub>
                        <m:sup/>
                        <m:e>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𝑖</m:t>
                                  </m:r>
                                </m:sub>
                              </m:sSub>
                              <m:r>
                                <a:rPr lang="ro-RO" sz="2800" i="1">
                                  <a:latin typeface="Cambria Math" panose="02040503050406030204" pitchFamily="18" charset="0"/>
                                </a:rPr>
                                <m:t> </m:t>
                              </m:r>
                            </m:e>
                          </m:d>
                          <m:r>
                            <a:rPr lang="ro-RO" sz="2800" i="1">
                              <a:latin typeface="Cambria Math" panose="02040503050406030204" pitchFamily="18" charset="0"/>
                            </a:rPr>
                            <m:t> </m:t>
                          </m:r>
                          <m:r>
                            <a:rPr lang="ro-RO" sz="2800" i="1">
                              <a:latin typeface="Cambria Math" panose="02040503050406030204" pitchFamily="18" charset="0"/>
                            </a:rPr>
                            <m:t>𝑌</m:t>
                          </m:r>
                          <m:r>
                            <a:rPr lang="ro-RO" sz="2800" i="1">
                              <a:latin typeface="Cambria Math" panose="02040503050406030204" pitchFamily="18" charset="0"/>
                            </a:rPr>
                            <m:t>)</m:t>
                          </m:r>
                          <m:r>
                            <m:rPr>
                              <m:nor/>
                            </m:rPr>
                            <a:rPr lang="en-US" sz="2800" dirty="0"/>
                            <m:t> </m:t>
                          </m:r>
                        </m:e>
                      </m:nary>
                    </m:oMath>
                  </m:oMathPara>
                </a14:m>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Probabilities P(Y|</a:t>
                </a:r>
                <a:r>
                  <a:rPr lang="en-US" sz="2800" b="1" dirty="0"/>
                  <a:t>X</a:t>
                </a:r>
                <a:r>
                  <a:rPr lang="en-US" sz="2800" dirty="0"/>
                  <a:t>) often biased towards 0 or 1</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Nonetheless, NB is a very popular classifier</a:t>
                </a:r>
              </a:p>
              <a:p>
                <a:pPr marL="457200" lvl="1" indent="-457200">
                  <a:buFont typeface="Wingdings" pitchFamily="2" charset="2"/>
                  <a:buChar char="Ø"/>
                </a:pPr>
                <a:r>
                  <a:rPr lang="en-US" sz="2800" dirty="0"/>
                  <a:t>Often performs well, even when assumption is violated</a:t>
                </a:r>
              </a:p>
              <a:p>
                <a:pPr marL="457200" lvl="1" indent="-457200">
                  <a:buFont typeface="Wingdings" pitchFamily="2" charset="2"/>
                  <a:buChar char="Ø"/>
                </a:pPr>
                <a:endParaRPr lang="en-US" sz="2800" dirty="0" err="1"/>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714500"/>
                <a:ext cx="9071640" cy="5157788"/>
              </a:xfrm>
              <a:blipFill>
                <a:blip r:embed="rId3"/>
                <a:stretch>
                  <a:fillRect l="-2098" t="-9582" r="-2238"/>
                </a:stretch>
              </a:blipFill>
            </p:spPr>
            <p:txBody>
              <a:bodyPr/>
              <a:lstStyle/>
              <a:p>
                <a:r>
                  <a:rPr lang="ro-RO">
                    <a:noFill/>
                  </a:rPr>
                  <a:t> </a:t>
                </a:r>
              </a:p>
            </p:txBody>
          </p:sp>
        </mc:Fallback>
      </mc:AlternateContent>
      <p:sp>
        <p:nvSpPr>
          <p:cNvPr id="276482" name="Rectangle 2"/>
          <p:cNvSpPr>
            <a:spLocks noGrp="1" noChangeArrowheads="1"/>
          </p:cNvSpPr>
          <p:nvPr>
            <p:ph type="title"/>
          </p:nvPr>
        </p:nvSpPr>
        <p:spPr/>
        <p:txBody>
          <a:bodyPr/>
          <a:lstStyle/>
          <a:p>
            <a:pPr algn="ctr"/>
            <a:r>
              <a:rPr lang="en-US" sz="4800" dirty="0"/>
              <a:t>Violating the NB assumption</a:t>
            </a:r>
            <a:endParaRPr lang="en-US" sz="4409" dirty="0"/>
          </a:p>
        </p:txBody>
      </p:sp>
    </p:spTree>
    <p:extLst>
      <p:ext uri="{BB962C8B-B14F-4D97-AF65-F5344CB8AC3E}">
        <p14:creationId xmlns:p14="http://schemas.microsoft.com/office/powerpoint/2010/main" val="24439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5" name="TextShape 2"/>
          <p:cNvSpPr txBox="1"/>
          <p:nvPr/>
        </p:nvSpPr>
        <p:spPr>
          <a:xfrm>
            <a:off x="504000" y="158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All about improving generalization capacity</a:t>
            </a:r>
          </a:p>
        </p:txBody>
      </p:sp>
      <p:pic>
        <p:nvPicPr>
          <p:cNvPr id="166" name="Picture 165"/>
          <p:cNvPicPr/>
          <p:nvPr/>
        </p:nvPicPr>
        <p:blipFill>
          <a:blip r:embed="rId2"/>
          <a:stretch/>
        </p:blipFill>
        <p:spPr>
          <a:xfrm>
            <a:off x="1789920" y="3082680"/>
            <a:ext cx="6450480" cy="4150080"/>
          </a:xfrm>
          <a:prstGeom prst="rect">
            <a:avLst/>
          </a:prstGeom>
          <a:ln>
            <a:noFill/>
          </a:ln>
        </p:spPr>
      </p:pic>
    </p:spTree>
    <p:extLst>
      <p:ext uri="{BB962C8B-B14F-4D97-AF65-F5344CB8AC3E}">
        <p14:creationId xmlns:p14="http://schemas.microsoft.com/office/powerpoint/2010/main" val="227069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Splitting the data into</a:t>
            </a:r>
          </a:p>
          <a:p>
            <a:pPr algn="ctr"/>
            <a:r>
              <a:rPr lang="en-US" sz="4400" b="0" strike="noStrike" spc="-1" dirty="0">
                <a:solidFill>
                  <a:srgbClr val="000000"/>
                </a:solidFill>
                <a:uFill>
                  <a:solidFill>
                    <a:srgbClr val="FFFFFF"/>
                  </a:solidFill>
                </a:uFill>
                <a:latin typeface="Arial"/>
              </a:rPr>
              <a:t> training, validation and test</a:t>
            </a:r>
          </a:p>
        </p:txBody>
      </p:sp>
      <p:sp>
        <p:nvSpPr>
          <p:cNvPr id="159" name="TextShape 2"/>
          <p:cNvSpPr txBox="1"/>
          <p:nvPr/>
        </p:nvSpPr>
        <p:spPr>
          <a:xfrm>
            <a:off x="504000" y="2241395"/>
            <a:ext cx="9071640" cy="5140712"/>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In order to build a model with good generalization capacity, we have to test it on unseen data</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First approach (works well when we have enough data):</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50% samples for training</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25% samples for validation</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25% samples for test</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(percentages can vary)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Why not just split the data into</a:t>
            </a:r>
          </a:p>
          <a:p>
            <a:pPr algn="ctr"/>
            <a:r>
              <a:rPr lang="en-US" sz="4400" b="0" strike="noStrike" spc="-1" dirty="0">
                <a:solidFill>
                  <a:srgbClr val="000000"/>
                </a:solidFill>
                <a:uFill>
                  <a:solidFill>
                    <a:srgbClr val="FFFFFF"/>
                  </a:solidFill>
                </a:uFill>
                <a:latin typeface="Arial"/>
              </a:rPr>
              <a:t> training and test?</a:t>
            </a:r>
          </a:p>
        </p:txBody>
      </p:sp>
      <p:sp>
        <p:nvSpPr>
          <p:cNvPr id="159" name="TextShape 2"/>
          <p:cNvSpPr txBox="1"/>
          <p:nvPr/>
        </p:nvSpPr>
        <p:spPr>
          <a:xfrm>
            <a:off x="504000" y="2241395"/>
            <a:ext cx="9071640" cy="5140712"/>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Repeatedly using the same split when trying different hy</a:t>
            </a:r>
            <a:r>
              <a:rPr lang="en-US" sz="2800" spc="-1" dirty="0">
                <a:solidFill>
                  <a:srgbClr val="000000"/>
                </a:solidFill>
                <a:uFill>
                  <a:solidFill>
                    <a:srgbClr val="FFFFFF"/>
                  </a:solidFill>
                </a:uFill>
                <a:latin typeface="Arial"/>
              </a:rPr>
              <a:t>perparameters can “wear out” the test set:</a:t>
            </a:r>
          </a:p>
          <a:p>
            <a:pPr marL="565200" indent="-457200">
              <a:spcAft>
                <a:spcPts val="1414"/>
              </a:spcAft>
              <a:buClr>
                <a:srgbClr val="000000"/>
              </a:buClr>
              <a:buSzPct val="100000"/>
              <a:buFont typeface="Wingdings" pitchFamily="2" charset="2"/>
              <a:buChar char="Ø"/>
            </a:pPr>
            <a:r>
              <a:rPr lang="en-US" sz="2800" b="0" strike="noStrike" spc="-1" dirty="0">
                <a:solidFill>
                  <a:srgbClr val="FF0000"/>
                </a:solidFill>
                <a:uFill>
                  <a:solidFill>
                    <a:srgbClr val="FFFFFF"/>
                  </a:solidFill>
                </a:uFill>
                <a:latin typeface="Arial"/>
              </a:rPr>
              <a:t>We are overfitting in hyperparameter space!</a:t>
            </a:r>
          </a:p>
          <a:p>
            <a:pPr marL="432000" indent="-324000">
              <a:spcAft>
                <a:spcPts val="1414"/>
              </a:spcAft>
              <a:buClr>
                <a:srgbClr val="000000"/>
              </a:buClr>
              <a:buSzPct val="45000"/>
              <a:buFont typeface="Wingdings" charset="2"/>
              <a:buChar char=""/>
            </a:pPr>
            <a:r>
              <a:rPr lang="en-US" sz="2800" spc="-1" dirty="0">
                <a:solidFill>
                  <a:srgbClr val="000000"/>
                </a:solidFill>
                <a:uFill>
                  <a:solidFill>
                    <a:srgbClr val="FFFFFF"/>
                  </a:solidFill>
                </a:uFill>
                <a:latin typeface="Arial"/>
              </a:rPr>
              <a:t>We obtain a better error estimate by tuning the hyperparameters on a (different) validation set.</a:t>
            </a:r>
            <a:endParaRPr lang="en-US" sz="2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409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Training, validation, test</a:t>
            </a:r>
          </a:p>
        </p:txBody>
      </p:sp>
      <p:pic>
        <p:nvPicPr>
          <p:cNvPr id="3" name="Picture 2" descr="A close up of a map&#10;&#10;Description automatically generated">
            <a:extLst>
              <a:ext uri="{FF2B5EF4-FFF2-40B4-BE49-F238E27FC236}">
                <a16:creationId xmlns:a16="http://schemas.microsoft.com/office/drawing/2014/main" id="{EBAFD68F-11AD-5D42-9B3E-E76F070A1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3480"/>
            <a:ext cx="10080625" cy="5453209"/>
          </a:xfrm>
          <a:prstGeom prst="rect">
            <a:avLst/>
          </a:prstGeom>
        </p:spPr>
      </p:pic>
    </p:spTree>
    <p:extLst>
      <p:ext uri="{BB962C8B-B14F-4D97-AF65-F5344CB8AC3E}">
        <p14:creationId xmlns:p14="http://schemas.microsoft.com/office/powerpoint/2010/main" val="33771017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sp>
        <p:nvSpPr>
          <p:cNvPr id="161" name="TextShape 2"/>
          <p:cNvSpPr txBox="1"/>
          <p:nvPr/>
        </p:nvSpPr>
        <p:spPr>
          <a:xfrm>
            <a:off x="504000" y="1661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dirty="0">
                <a:solidFill>
                  <a:srgbClr val="000000"/>
                </a:solidFill>
                <a:uFill>
                  <a:solidFill>
                    <a:srgbClr val="FFFFFF"/>
                  </a:solidFill>
                </a:uFill>
                <a:latin typeface="Arial"/>
              </a:rPr>
              <a:t>Another approach (works well when we have limited data):</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Split the data into k </a:t>
            </a:r>
            <a:r>
              <a:rPr lang="en-US" sz="2400" spc="-1" dirty="0">
                <a:solidFill>
                  <a:srgbClr val="000000"/>
                </a:solidFill>
                <a:uFill>
                  <a:solidFill>
                    <a:srgbClr val="FFFFFF"/>
                  </a:solidFill>
                </a:uFill>
                <a:latin typeface="Arial"/>
              </a:rPr>
              <a:t>equal parts </a:t>
            </a:r>
            <a:r>
              <a:rPr lang="en-US" sz="2400" b="0" strike="noStrike" spc="-1" dirty="0">
                <a:solidFill>
                  <a:srgbClr val="000000"/>
                </a:solidFill>
                <a:uFill>
                  <a:solidFill>
                    <a:srgbClr val="FFFFFF"/>
                  </a:solidFill>
                </a:uFill>
                <a:latin typeface="Arial"/>
              </a:rPr>
              <a:t>(folds)</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Train on k-1 folds and test on the left out fold</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Repeat for k times</a:t>
            </a:r>
          </a:p>
          <a:p>
            <a:pPr marL="450900" indent="-342900">
              <a:spcAft>
                <a:spcPts val="1414"/>
              </a:spcAft>
              <a:buClr>
                <a:srgbClr val="000000"/>
              </a:buClr>
              <a:buSzPct val="100000"/>
              <a:buFont typeface="Wingdings" pitchFamily="2" charset="2"/>
              <a:buChar char="Ø"/>
            </a:pPr>
            <a:r>
              <a:rPr lang="en-US" sz="2400" spc="-1" dirty="0">
                <a:solidFill>
                  <a:srgbClr val="000000"/>
                </a:solidFill>
                <a:uFill>
                  <a:solidFill>
                    <a:srgbClr val="FFFFFF"/>
                  </a:solidFill>
                </a:uFill>
                <a:latin typeface="Arial"/>
              </a:rPr>
              <a:t>Average the results</a:t>
            </a:r>
          </a:p>
          <a:p>
            <a:pPr marL="450900" indent="-342900">
              <a:spcAft>
                <a:spcPts val="1414"/>
              </a:spcAft>
              <a:buClr>
                <a:srgbClr val="000000"/>
              </a:buClr>
              <a:buSzPct val="100000"/>
              <a:buFont typeface="Wingdings" pitchFamily="2" charset="2"/>
              <a:buChar char="Ø"/>
            </a:pPr>
            <a:endParaRPr lang="en-US" sz="2400"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When the number of folds is equal to the number of samples:</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Leave-one-out cross-validation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A6674B05-93CA-B242-AA70-169177037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4" y="1788101"/>
            <a:ext cx="10080625" cy="3983473"/>
          </a:xfrm>
          <a:prstGeom prst="rect">
            <a:avLst/>
          </a:prstGeom>
        </p:spPr>
      </p:pic>
    </p:spTree>
    <p:extLst>
      <p:ext uri="{BB962C8B-B14F-4D97-AF65-F5344CB8AC3E}">
        <p14:creationId xmlns:p14="http://schemas.microsoft.com/office/powerpoint/2010/main" val="3007533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F91ECF2D-B509-134F-B829-2C7BD9573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4" y="1756928"/>
            <a:ext cx="10080625" cy="3983473"/>
          </a:xfrm>
          <a:prstGeom prst="rect">
            <a:avLst/>
          </a:prstGeom>
        </p:spPr>
      </p:pic>
    </p:spTree>
    <p:extLst>
      <p:ext uri="{BB962C8B-B14F-4D97-AF65-F5344CB8AC3E}">
        <p14:creationId xmlns:p14="http://schemas.microsoft.com/office/powerpoint/2010/main" val="4115300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55226BD9-6359-184C-9E4C-F05E27EE1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5" y="1767319"/>
            <a:ext cx="10080625" cy="3983473"/>
          </a:xfrm>
          <a:prstGeom prst="rect">
            <a:avLst/>
          </a:prstGeom>
        </p:spPr>
      </p:pic>
    </p:spTree>
    <p:extLst>
      <p:ext uri="{BB962C8B-B14F-4D97-AF65-F5344CB8AC3E}">
        <p14:creationId xmlns:p14="http://schemas.microsoft.com/office/powerpoint/2010/main" val="2299414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4" name="Picture 3" descr="A close up of a map&#10;&#10;Description automatically generated">
            <a:extLst>
              <a:ext uri="{FF2B5EF4-FFF2-40B4-BE49-F238E27FC236}">
                <a16:creationId xmlns:a16="http://schemas.microsoft.com/office/drawing/2014/main" id="{2EA5C2D5-C2A0-E84B-AAF5-C5DF11C42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8101"/>
            <a:ext cx="10080625" cy="3983473"/>
          </a:xfrm>
          <a:prstGeom prst="rect">
            <a:avLst/>
          </a:prstGeom>
        </p:spPr>
      </p:pic>
    </p:spTree>
    <p:extLst>
      <p:ext uri="{BB962C8B-B14F-4D97-AF65-F5344CB8AC3E}">
        <p14:creationId xmlns:p14="http://schemas.microsoft.com/office/powerpoint/2010/main" val="91779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a:solidFill>
                  <a:srgbClr val="000000"/>
                </a:solidFill>
                <a:uFill>
                  <a:solidFill>
                    <a:srgbClr val="FFFFFF"/>
                  </a:solidFill>
                </a:uFill>
                <a:latin typeface="Arial"/>
              </a:rPr>
              <a:t>The supervised learning paradigm</a:t>
            </a:r>
          </a:p>
        </p:txBody>
      </p:sp>
      <p:pic>
        <p:nvPicPr>
          <p:cNvPr id="94" name="Picture 93"/>
          <p:cNvPicPr/>
          <p:nvPr/>
        </p:nvPicPr>
        <p:blipFill>
          <a:blip r:embed="rId2"/>
          <a:stretch/>
        </p:blipFill>
        <p:spPr>
          <a:xfrm>
            <a:off x="1371600" y="1768680"/>
            <a:ext cx="7443720" cy="4990320"/>
          </a:xfrm>
          <a:prstGeom prst="rect">
            <a:avLst/>
          </a:prstGeom>
          <a:ln>
            <a:noFill/>
          </a:ln>
        </p:spPr>
      </p:pic>
    </p:spTree>
    <p:extLst>
      <p:ext uri="{BB962C8B-B14F-4D97-AF65-F5344CB8AC3E}">
        <p14:creationId xmlns:p14="http://schemas.microsoft.com/office/powerpoint/2010/main" val="3088524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I</a:t>
            </a:r>
            <a:r>
              <a:rPr lang="en-US" sz="4400" b="0" strike="noStrike" spc="-1" dirty="0">
                <a:solidFill>
                  <a:srgbClr val="000000"/>
                </a:solidFill>
                <a:uFill>
                  <a:solidFill>
                    <a:srgbClr val="FFFFFF"/>
                  </a:solidFill>
                </a:uFill>
                <a:latin typeface="Arial"/>
              </a:rPr>
              <a:t>mproving generalization</a:t>
            </a:r>
          </a:p>
        </p:txBody>
      </p:sp>
      <p:sp>
        <p:nvSpPr>
          <p:cNvPr id="174"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Early Stopping</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Stop the learning process when we notice that the validation error starts to increase</a:t>
            </a:r>
          </a:p>
          <a:p>
            <a:pPr marL="108000">
              <a:spcAft>
                <a:spcPts val="1414"/>
              </a:spcAft>
              <a:buClr>
                <a:srgbClr val="000000"/>
              </a:buClr>
              <a:buSzPct val="100000"/>
            </a:pPr>
            <a:endParaRPr lang="en-US" sz="14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Regularization</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Add a penalty term to the loss function to reduce model complexity, by imposing smoothing restrictions or a limit on the weight vector norm:</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175" name="Picture 174"/>
          <p:cNvPicPr/>
          <p:nvPr/>
        </p:nvPicPr>
        <p:blipFill>
          <a:blip r:embed="rId2"/>
          <a:stretch/>
        </p:blipFill>
        <p:spPr>
          <a:xfrm>
            <a:off x="2663640" y="5742424"/>
            <a:ext cx="4776120" cy="11296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438120" y="285264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Performance Evaluation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How do we evaluate an ML model?</a:t>
            </a:r>
          </a:p>
        </p:txBody>
      </p:sp>
      <p:sp>
        <p:nvSpPr>
          <p:cNvPr id="179" name="TextShape 2"/>
          <p:cNvSpPr txBox="1"/>
          <p:nvPr/>
        </p:nvSpPr>
        <p:spPr>
          <a:xfrm>
            <a:off x="504000" y="198504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We measure the accuracy / error on test data:</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Accuracy: 4 correct out of 6 = 66.67%</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Error: 2 wrong out of 6 = 33.33% </a:t>
            </a:r>
          </a:p>
        </p:txBody>
      </p:sp>
      <p:pic>
        <p:nvPicPr>
          <p:cNvPr id="180" name="Picture 179"/>
          <p:cNvPicPr/>
          <p:nvPr/>
        </p:nvPicPr>
        <p:blipFill>
          <a:blip r:embed="rId2"/>
          <a:stretch/>
        </p:blipFill>
        <p:spPr>
          <a:xfrm>
            <a:off x="6677640" y="3566160"/>
            <a:ext cx="1790280" cy="1172880"/>
          </a:xfrm>
          <a:prstGeom prst="rect">
            <a:avLst/>
          </a:prstGeom>
          <a:ln>
            <a:noFill/>
          </a:ln>
        </p:spPr>
      </p:pic>
      <p:pic>
        <p:nvPicPr>
          <p:cNvPr id="181" name="Picture 180"/>
          <p:cNvPicPr/>
          <p:nvPr/>
        </p:nvPicPr>
        <p:blipFill>
          <a:blip r:embed="rId3"/>
          <a:stretch/>
        </p:blipFill>
        <p:spPr>
          <a:xfrm>
            <a:off x="5176080" y="3340440"/>
            <a:ext cx="1402560" cy="1398600"/>
          </a:xfrm>
          <a:prstGeom prst="rect">
            <a:avLst/>
          </a:prstGeom>
          <a:ln>
            <a:noFill/>
          </a:ln>
        </p:spPr>
      </p:pic>
      <p:pic>
        <p:nvPicPr>
          <p:cNvPr id="182" name="Picture 181"/>
          <p:cNvPicPr/>
          <p:nvPr/>
        </p:nvPicPr>
        <p:blipFill>
          <a:blip r:embed="rId4"/>
          <a:stretch/>
        </p:blipFill>
        <p:spPr>
          <a:xfrm>
            <a:off x="3527640" y="3653280"/>
            <a:ext cx="1521000" cy="1153440"/>
          </a:xfrm>
          <a:prstGeom prst="rect">
            <a:avLst/>
          </a:prstGeom>
          <a:ln>
            <a:noFill/>
          </a:ln>
        </p:spPr>
      </p:pic>
      <p:pic>
        <p:nvPicPr>
          <p:cNvPr id="183" name="Picture 182"/>
          <p:cNvPicPr/>
          <p:nvPr/>
        </p:nvPicPr>
        <p:blipFill>
          <a:blip r:embed="rId5"/>
          <a:stretch/>
        </p:blipFill>
        <p:spPr>
          <a:xfrm>
            <a:off x="382320" y="3602880"/>
            <a:ext cx="1704240" cy="1136160"/>
          </a:xfrm>
          <a:prstGeom prst="rect">
            <a:avLst/>
          </a:prstGeom>
          <a:ln>
            <a:noFill/>
          </a:ln>
        </p:spPr>
      </p:pic>
      <p:pic>
        <p:nvPicPr>
          <p:cNvPr id="184" name="Picture 183"/>
          <p:cNvPicPr/>
          <p:nvPr/>
        </p:nvPicPr>
        <p:blipFill>
          <a:blip r:embed="rId6"/>
          <a:stretch/>
        </p:blipFill>
        <p:spPr>
          <a:xfrm>
            <a:off x="2199960" y="3123360"/>
            <a:ext cx="1222200" cy="1615680"/>
          </a:xfrm>
          <a:prstGeom prst="rect">
            <a:avLst/>
          </a:prstGeom>
          <a:ln>
            <a:noFill/>
          </a:ln>
        </p:spPr>
      </p:pic>
      <p:pic>
        <p:nvPicPr>
          <p:cNvPr id="185" name="Picture 184"/>
          <p:cNvPicPr/>
          <p:nvPr/>
        </p:nvPicPr>
        <p:blipFill>
          <a:blip r:embed="rId7"/>
          <a:stretch/>
        </p:blipFill>
        <p:spPr>
          <a:xfrm>
            <a:off x="8628480" y="3166200"/>
            <a:ext cx="1051560" cy="1572840"/>
          </a:xfrm>
          <a:prstGeom prst="rect">
            <a:avLst/>
          </a:prstGeom>
          <a:ln>
            <a:noFill/>
          </a:ln>
        </p:spPr>
      </p:pic>
      <p:sp>
        <p:nvSpPr>
          <p:cNvPr id="186" name="CustomShape 3"/>
          <p:cNvSpPr/>
          <p:nvPr/>
        </p:nvSpPr>
        <p:spPr>
          <a:xfrm>
            <a:off x="2253240" y="453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87" name="CustomShape 4"/>
          <p:cNvSpPr/>
          <p:nvPr/>
        </p:nvSpPr>
        <p:spPr>
          <a:xfrm>
            <a:off x="7173720" y="451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88" name="CustomShape 5"/>
          <p:cNvSpPr/>
          <p:nvPr/>
        </p:nvSpPr>
        <p:spPr>
          <a:xfrm>
            <a:off x="76752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189" name="CustomShape 6"/>
          <p:cNvSpPr/>
          <p:nvPr/>
        </p:nvSpPr>
        <p:spPr>
          <a:xfrm>
            <a:off x="874224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90" name="CustomShape 7"/>
          <p:cNvSpPr/>
          <p:nvPr/>
        </p:nvSpPr>
        <p:spPr>
          <a:xfrm>
            <a:off x="5317560" y="453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91" name="CustomShape 8"/>
          <p:cNvSpPr/>
          <p:nvPr/>
        </p:nvSpPr>
        <p:spPr>
          <a:xfrm>
            <a:off x="3727440" y="453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193" name="TextShape 2"/>
          <p:cNvSpPr txBox="1"/>
          <p:nvPr/>
        </p:nvSpPr>
        <p:spPr>
          <a:xfrm>
            <a:off x="322920" y="1712208"/>
            <a:ext cx="5076315" cy="497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400" b="0" strike="noStrike" spc="-1" dirty="0">
                <a:solidFill>
                  <a:srgbClr val="000000"/>
                </a:solidFill>
                <a:uFill>
                  <a:solidFill>
                    <a:srgbClr val="FFFFFF"/>
                  </a:solidFill>
                </a:uFill>
                <a:latin typeface="Arial"/>
              </a:rPr>
              <a:t>We build the confusion matrix</a:t>
            </a: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200" b="0" strike="noStrike" spc="-1" dirty="0">
              <a:solidFill>
                <a:srgbClr val="000000"/>
              </a:solidFill>
              <a:uFill>
                <a:solidFill>
                  <a:srgbClr val="FFFFFF"/>
                </a:solidFill>
              </a:uFill>
              <a:latin typeface="Arial"/>
            </a:endParaRPr>
          </a:p>
          <a:p>
            <a:pPr marL="108000">
              <a:spcAft>
                <a:spcPts val="1414"/>
              </a:spcAft>
              <a:buClr>
                <a:srgbClr val="000000"/>
              </a:buClr>
              <a:buSzPct val="45000"/>
            </a:pPr>
            <a:endParaRPr lang="en-US" sz="2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200" b="0" strike="noStrike" spc="-1" dirty="0">
                <a:solidFill>
                  <a:srgbClr val="000000"/>
                </a:solidFill>
                <a:uFill>
                  <a:solidFill>
                    <a:srgbClr val="FFFFFF"/>
                  </a:solidFill>
                </a:uFill>
                <a:latin typeface="Arial"/>
              </a:rPr>
              <a:t>Accuracy: the sum of </a:t>
            </a:r>
            <a:r>
              <a:rPr lang="en-US" sz="2200" spc="-1" dirty="0">
                <a:solidFill>
                  <a:srgbClr val="000000"/>
                </a:solidFill>
                <a:uFill>
                  <a:solidFill>
                    <a:srgbClr val="FFFFFF"/>
                  </a:solidFill>
                </a:uFill>
                <a:latin typeface="Arial"/>
              </a:rPr>
              <a:t>the </a:t>
            </a:r>
            <a:r>
              <a:rPr lang="en-US" sz="2200" b="0" strike="noStrike" spc="-1" dirty="0">
                <a:solidFill>
                  <a:srgbClr val="000000"/>
                </a:solidFill>
                <a:uFill>
                  <a:solidFill>
                    <a:srgbClr val="FFFFFF"/>
                  </a:solidFill>
                </a:uFill>
                <a:latin typeface="Arial"/>
              </a:rPr>
              <a:t>elements from the main diagonal divided by the sum of non-zero components (4/6)</a:t>
            </a:r>
          </a:p>
          <a:p>
            <a:pPr marL="432000" indent="-324000">
              <a:spcAft>
                <a:spcPts val="1414"/>
              </a:spcAft>
              <a:buClr>
                <a:srgbClr val="000000"/>
              </a:buClr>
              <a:buSzPct val="45000"/>
              <a:buFont typeface="Wingdings" charset="2"/>
              <a:buChar char=""/>
            </a:pPr>
            <a:r>
              <a:rPr lang="en-US" sz="2200" b="0" strike="noStrike" spc="-1" dirty="0">
                <a:solidFill>
                  <a:srgbClr val="000000"/>
                </a:solidFill>
                <a:uFill>
                  <a:solidFill>
                    <a:srgbClr val="FFFFFF"/>
                  </a:solidFill>
                </a:uFill>
                <a:latin typeface="Arial"/>
              </a:rPr>
              <a:t>Error</a:t>
            </a:r>
            <a:r>
              <a:rPr lang="en-US" sz="2200" spc="-1" dirty="0">
                <a:solidFill>
                  <a:srgbClr val="000000"/>
                </a:solidFill>
                <a:uFill>
                  <a:solidFill>
                    <a:srgbClr val="FFFFFF"/>
                  </a:solidFill>
                </a:uFill>
              </a:rPr>
              <a:t>: the sum of the elements outside the main diagonal divided by the sum of non-zero components </a:t>
            </a:r>
            <a:r>
              <a:rPr lang="en-US" sz="2200" b="0" strike="noStrike" spc="-1" dirty="0">
                <a:solidFill>
                  <a:srgbClr val="000000"/>
                </a:solidFill>
                <a:uFill>
                  <a:solidFill>
                    <a:srgbClr val="FFFFFF"/>
                  </a:solidFill>
                </a:uFill>
                <a:latin typeface="Arial"/>
              </a:rPr>
              <a:t>(2/6)</a:t>
            </a:r>
          </a:p>
        </p:txBody>
      </p:sp>
      <p:pic>
        <p:nvPicPr>
          <p:cNvPr id="194" name="Picture 193"/>
          <p:cNvPicPr/>
          <p:nvPr/>
        </p:nvPicPr>
        <p:blipFill>
          <a:blip r:embed="rId2"/>
          <a:stretch/>
        </p:blipFill>
        <p:spPr>
          <a:xfrm>
            <a:off x="6677640" y="2810160"/>
            <a:ext cx="1790280" cy="1172880"/>
          </a:xfrm>
          <a:prstGeom prst="rect">
            <a:avLst/>
          </a:prstGeom>
          <a:ln>
            <a:noFill/>
          </a:ln>
        </p:spPr>
      </p:pic>
      <p:pic>
        <p:nvPicPr>
          <p:cNvPr id="195" name="Picture 194"/>
          <p:cNvPicPr/>
          <p:nvPr/>
        </p:nvPicPr>
        <p:blipFill>
          <a:blip r:embed="rId3"/>
          <a:stretch/>
        </p:blipFill>
        <p:spPr>
          <a:xfrm>
            <a:off x="5176080" y="2584440"/>
            <a:ext cx="1402560" cy="1398600"/>
          </a:xfrm>
          <a:prstGeom prst="rect">
            <a:avLst/>
          </a:prstGeom>
          <a:ln>
            <a:noFill/>
          </a:ln>
        </p:spPr>
      </p:pic>
      <p:pic>
        <p:nvPicPr>
          <p:cNvPr id="196" name="Picture 195"/>
          <p:cNvPicPr/>
          <p:nvPr/>
        </p:nvPicPr>
        <p:blipFill>
          <a:blip r:embed="rId4"/>
          <a:stretch/>
        </p:blipFill>
        <p:spPr>
          <a:xfrm>
            <a:off x="3527640" y="2897280"/>
            <a:ext cx="1521000" cy="1153440"/>
          </a:xfrm>
          <a:prstGeom prst="rect">
            <a:avLst/>
          </a:prstGeom>
          <a:ln>
            <a:noFill/>
          </a:ln>
        </p:spPr>
      </p:pic>
      <p:pic>
        <p:nvPicPr>
          <p:cNvPr id="197" name="Picture 196"/>
          <p:cNvPicPr/>
          <p:nvPr/>
        </p:nvPicPr>
        <p:blipFill>
          <a:blip r:embed="rId5"/>
          <a:stretch/>
        </p:blipFill>
        <p:spPr>
          <a:xfrm>
            <a:off x="382320" y="2846880"/>
            <a:ext cx="1704240" cy="1136160"/>
          </a:xfrm>
          <a:prstGeom prst="rect">
            <a:avLst/>
          </a:prstGeom>
          <a:ln>
            <a:noFill/>
          </a:ln>
        </p:spPr>
      </p:pic>
      <p:pic>
        <p:nvPicPr>
          <p:cNvPr id="198" name="Picture 197"/>
          <p:cNvPicPr/>
          <p:nvPr/>
        </p:nvPicPr>
        <p:blipFill>
          <a:blip r:embed="rId6"/>
          <a:stretch/>
        </p:blipFill>
        <p:spPr>
          <a:xfrm>
            <a:off x="2199960" y="2367360"/>
            <a:ext cx="1222200" cy="1615680"/>
          </a:xfrm>
          <a:prstGeom prst="rect">
            <a:avLst/>
          </a:prstGeom>
          <a:ln>
            <a:noFill/>
          </a:ln>
        </p:spPr>
      </p:pic>
      <p:pic>
        <p:nvPicPr>
          <p:cNvPr id="199" name="Picture 198"/>
          <p:cNvPicPr/>
          <p:nvPr/>
        </p:nvPicPr>
        <p:blipFill>
          <a:blip r:embed="rId7"/>
          <a:stretch/>
        </p:blipFill>
        <p:spPr>
          <a:xfrm>
            <a:off x="8628480" y="2410200"/>
            <a:ext cx="1051560" cy="1572840"/>
          </a:xfrm>
          <a:prstGeom prst="rect">
            <a:avLst/>
          </a:prstGeom>
          <a:ln>
            <a:noFill/>
          </a:ln>
        </p:spPr>
      </p:pic>
      <p:sp>
        <p:nvSpPr>
          <p:cNvPr id="200" name="CustomShape 3"/>
          <p:cNvSpPr/>
          <p:nvPr/>
        </p:nvSpPr>
        <p:spPr>
          <a:xfrm>
            <a:off x="2253240" y="3780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1" name="CustomShape 4"/>
          <p:cNvSpPr/>
          <p:nvPr/>
        </p:nvSpPr>
        <p:spPr>
          <a:xfrm>
            <a:off x="7173720" y="3760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2" name="CustomShape 5"/>
          <p:cNvSpPr/>
          <p:nvPr/>
        </p:nvSpPr>
        <p:spPr>
          <a:xfrm>
            <a:off x="76752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203" name="CustomShape 6"/>
          <p:cNvSpPr/>
          <p:nvPr/>
        </p:nvSpPr>
        <p:spPr>
          <a:xfrm>
            <a:off x="874224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4" name="CustomShape 7"/>
          <p:cNvSpPr/>
          <p:nvPr/>
        </p:nvSpPr>
        <p:spPr>
          <a:xfrm>
            <a:off x="5317560" y="3780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5" name="CustomShape 8"/>
          <p:cNvSpPr/>
          <p:nvPr/>
        </p:nvSpPr>
        <p:spPr>
          <a:xfrm>
            <a:off x="3727440" y="3777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06" name="Table 9"/>
          <p:cNvGraphicFramePr/>
          <p:nvPr>
            <p:extLst>
              <p:ext uri="{D42A27DB-BD31-4B8C-83A1-F6EECF244321}">
                <p14:modId xmlns:p14="http://schemas.microsoft.com/office/powerpoint/2010/main" val="703951263"/>
              </p:ext>
            </p:extLst>
          </p:nvPr>
        </p:nvGraphicFramePr>
        <p:xfrm>
          <a:off x="5559795" y="4587240"/>
          <a:ext cx="4304160" cy="1889760"/>
        </p:xfrm>
        <a:graphic>
          <a:graphicData uri="http://schemas.openxmlformats.org/drawingml/2006/table">
            <a:tbl>
              <a:tblPr/>
              <a:tblGrid>
                <a:gridCol w="1301760">
                  <a:extLst>
                    <a:ext uri="{9D8B030D-6E8A-4147-A177-3AD203B41FA5}">
                      <a16:colId xmlns:a16="http://schemas.microsoft.com/office/drawing/2014/main" val="20000"/>
                    </a:ext>
                  </a:extLst>
                </a:gridCol>
                <a:gridCol w="955440">
                  <a:extLst>
                    <a:ext uri="{9D8B030D-6E8A-4147-A177-3AD203B41FA5}">
                      <a16:colId xmlns:a16="http://schemas.microsoft.com/office/drawing/2014/main" val="20001"/>
                    </a:ext>
                  </a:extLst>
                </a:gridCol>
                <a:gridCol w="1004760">
                  <a:extLst>
                    <a:ext uri="{9D8B030D-6E8A-4147-A177-3AD203B41FA5}">
                      <a16:colId xmlns:a16="http://schemas.microsoft.com/office/drawing/2014/main" val="20002"/>
                    </a:ext>
                  </a:extLst>
                </a:gridCol>
                <a:gridCol w="1042200">
                  <a:extLst>
                    <a:ext uri="{9D8B030D-6E8A-4147-A177-3AD203B41FA5}">
                      <a16:colId xmlns:a16="http://schemas.microsoft.com/office/drawing/2014/main" val="20003"/>
                    </a:ext>
                  </a:extLst>
                </a:gridCol>
              </a:tblGrid>
              <a:tr h="660600">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Predicted</a:t>
                      </a:r>
                      <a:endParaRPr lang="en-US" sz="1800" b="0" strike="noStrike" spc="-1" dirty="0">
                        <a:solidFill>
                          <a:srgbClr val="000000"/>
                        </a:solidFill>
                        <a:uFill>
                          <a:solidFill>
                            <a:srgbClr val="FFFFFF"/>
                          </a:solidFill>
                        </a:uFill>
                        <a:latin typeface="Arial"/>
                      </a:endParaRPr>
                    </a:p>
                    <a:p>
                      <a:pPr algn="ctr">
                        <a:lnSpc>
                          <a:spcPct val="100000"/>
                        </a:lnSpc>
                      </a:pPr>
                      <a:r>
                        <a:rPr lang="en-US" sz="2000" b="0" strike="noStrike" spc="-1" dirty="0">
                          <a:solidFill>
                            <a:srgbClr val="000000"/>
                          </a:solidFill>
                          <a:uFill>
                            <a:solidFill>
                              <a:srgbClr val="FFFFFF"/>
                            </a:solidFill>
                          </a:uFill>
                          <a:latin typeface="Arial"/>
                          <a:ea typeface="Arial Unicode MS"/>
                        </a:rPr>
                        <a:t>Actual</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Person</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r h="337320">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Person</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2</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06"/>
          <p:cNvPicPr/>
          <p:nvPr/>
        </p:nvPicPr>
        <p:blipFill>
          <a:blip r:embed="rId2"/>
          <a:stretch/>
        </p:blipFill>
        <p:spPr>
          <a:xfrm>
            <a:off x="6702480" y="3175560"/>
            <a:ext cx="1779120" cy="1186200"/>
          </a:xfrm>
          <a:prstGeom prst="rect">
            <a:avLst/>
          </a:prstGeom>
          <a:ln>
            <a:noFill/>
          </a:ln>
        </p:spPr>
      </p:pic>
      <p:sp>
        <p:nvSpPr>
          <p:cNvPr id="20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09" name="TextShape 2"/>
          <p:cNvSpPr txBox="1"/>
          <p:nvPr/>
        </p:nvSpPr>
        <p:spPr>
          <a:xfrm>
            <a:off x="504000" y="187704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10" name="Picture 209"/>
          <p:cNvPicPr/>
          <p:nvPr/>
        </p:nvPicPr>
        <p:blipFill>
          <a:blip r:embed="rId3"/>
          <a:stretch/>
        </p:blipFill>
        <p:spPr>
          <a:xfrm>
            <a:off x="5176080" y="2980440"/>
            <a:ext cx="1402560" cy="1398600"/>
          </a:xfrm>
          <a:prstGeom prst="rect">
            <a:avLst/>
          </a:prstGeom>
          <a:ln>
            <a:noFill/>
          </a:ln>
        </p:spPr>
      </p:pic>
      <p:pic>
        <p:nvPicPr>
          <p:cNvPr id="211" name="Picture 210"/>
          <p:cNvPicPr/>
          <p:nvPr/>
        </p:nvPicPr>
        <p:blipFill>
          <a:blip r:embed="rId4"/>
          <a:stretch/>
        </p:blipFill>
        <p:spPr>
          <a:xfrm>
            <a:off x="3527640" y="3293280"/>
            <a:ext cx="1521000" cy="1153440"/>
          </a:xfrm>
          <a:prstGeom prst="rect">
            <a:avLst/>
          </a:prstGeom>
          <a:ln>
            <a:noFill/>
          </a:ln>
        </p:spPr>
      </p:pic>
      <p:pic>
        <p:nvPicPr>
          <p:cNvPr id="212" name="Picture 211"/>
          <p:cNvPicPr/>
          <p:nvPr/>
        </p:nvPicPr>
        <p:blipFill>
          <a:blip r:embed="rId5"/>
          <a:stretch/>
        </p:blipFill>
        <p:spPr>
          <a:xfrm>
            <a:off x="382320" y="3242880"/>
            <a:ext cx="1704240" cy="1136160"/>
          </a:xfrm>
          <a:prstGeom prst="rect">
            <a:avLst/>
          </a:prstGeom>
          <a:ln>
            <a:noFill/>
          </a:ln>
        </p:spPr>
      </p:pic>
      <p:pic>
        <p:nvPicPr>
          <p:cNvPr id="213" name="Picture 212"/>
          <p:cNvPicPr/>
          <p:nvPr/>
        </p:nvPicPr>
        <p:blipFill>
          <a:blip r:embed="rId6"/>
          <a:stretch/>
        </p:blipFill>
        <p:spPr>
          <a:xfrm>
            <a:off x="2199960" y="2763360"/>
            <a:ext cx="1222200" cy="1615680"/>
          </a:xfrm>
          <a:prstGeom prst="rect">
            <a:avLst/>
          </a:prstGeom>
          <a:ln>
            <a:noFill/>
          </a:ln>
        </p:spPr>
      </p:pic>
      <p:pic>
        <p:nvPicPr>
          <p:cNvPr id="214" name="Picture 213"/>
          <p:cNvPicPr/>
          <p:nvPr/>
        </p:nvPicPr>
        <p:blipFill>
          <a:blip r:embed="rId7"/>
          <a:stretch/>
        </p:blipFill>
        <p:spPr>
          <a:xfrm>
            <a:off x="8628480" y="2806200"/>
            <a:ext cx="1051560" cy="1572840"/>
          </a:xfrm>
          <a:prstGeom prst="rect">
            <a:avLst/>
          </a:prstGeom>
          <a:ln>
            <a:noFill/>
          </a:ln>
        </p:spPr>
      </p:pic>
      <p:sp>
        <p:nvSpPr>
          <p:cNvPr id="21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1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2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21" name="Table 9"/>
          <p:cNvGraphicFramePr/>
          <p:nvPr/>
        </p:nvGraphicFramePr>
        <p:xfrm>
          <a:off x="5144040" y="4901040"/>
          <a:ext cx="4383720" cy="210312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p:cNvPicPr/>
          <p:nvPr/>
        </p:nvPicPr>
        <p:blipFill>
          <a:blip r:embed="rId2"/>
          <a:stretch/>
        </p:blipFill>
        <p:spPr>
          <a:xfrm>
            <a:off x="6702480" y="3175560"/>
            <a:ext cx="1779120" cy="1186200"/>
          </a:xfrm>
          <a:prstGeom prst="rect">
            <a:avLst/>
          </a:prstGeom>
          <a:ln>
            <a:noFill/>
          </a:ln>
        </p:spPr>
      </p:pic>
      <p:sp>
        <p:nvSpPr>
          <p:cNvPr id="22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24" name="TextShape 2"/>
          <p:cNvSpPr txBox="1"/>
          <p:nvPr/>
        </p:nvSpPr>
        <p:spPr>
          <a:xfrm>
            <a:off x="504000" y="187704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25" name="Picture 224"/>
          <p:cNvPicPr/>
          <p:nvPr/>
        </p:nvPicPr>
        <p:blipFill>
          <a:blip r:embed="rId3"/>
          <a:stretch/>
        </p:blipFill>
        <p:spPr>
          <a:xfrm>
            <a:off x="5176080" y="2980440"/>
            <a:ext cx="1402560" cy="1398600"/>
          </a:xfrm>
          <a:prstGeom prst="rect">
            <a:avLst/>
          </a:prstGeom>
          <a:ln>
            <a:noFill/>
          </a:ln>
        </p:spPr>
      </p:pic>
      <p:pic>
        <p:nvPicPr>
          <p:cNvPr id="226" name="Picture 225"/>
          <p:cNvPicPr/>
          <p:nvPr/>
        </p:nvPicPr>
        <p:blipFill>
          <a:blip r:embed="rId4"/>
          <a:stretch/>
        </p:blipFill>
        <p:spPr>
          <a:xfrm>
            <a:off x="3527640" y="3293280"/>
            <a:ext cx="1521000" cy="1153440"/>
          </a:xfrm>
          <a:prstGeom prst="rect">
            <a:avLst/>
          </a:prstGeom>
          <a:ln>
            <a:noFill/>
          </a:ln>
        </p:spPr>
      </p:pic>
      <p:pic>
        <p:nvPicPr>
          <p:cNvPr id="227" name="Picture 226"/>
          <p:cNvPicPr/>
          <p:nvPr/>
        </p:nvPicPr>
        <p:blipFill>
          <a:blip r:embed="rId5"/>
          <a:stretch/>
        </p:blipFill>
        <p:spPr>
          <a:xfrm>
            <a:off x="382320" y="3242880"/>
            <a:ext cx="1704240" cy="1136160"/>
          </a:xfrm>
          <a:prstGeom prst="rect">
            <a:avLst/>
          </a:prstGeom>
          <a:ln>
            <a:noFill/>
          </a:ln>
        </p:spPr>
      </p:pic>
      <p:pic>
        <p:nvPicPr>
          <p:cNvPr id="228" name="Picture 227"/>
          <p:cNvPicPr/>
          <p:nvPr/>
        </p:nvPicPr>
        <p:blipFill>
          <a:blip r:embed="rId6"/>
          <a:stretch/>
        </p:blipFill>
        <p:spPr>
          <a:xfrm>
            <a:off x="2199960" y="2763360"/>
            <a:ext cx="1222200" cy="1615680"/>
          </a:xfrm>
          <a:prstGeom prst="rect">
            <a:avLst/>
          </a:prstGeom>
          <a:ln>
            <a:noFill/>
          </a:ln>
        </p:spPr>
      </p:pic>
      <p:pic>
        <p:nvPicPr>
          <p:cNvPr id="229" name="Picture 228"/>
          <p:cNvPicPr/>
          <p:nvPr/>
        </p:nvPicPr>
        <p:blipFill>
          <a:blip r:embed="rId7"/>
          <a:stretch/>
        </p:blipFill>
        <p:spPr>
          <a:xfrm>
            <a:off x="8628480" y="2806200"/>
            <a:ext cx="1051560" cy="1572840"/>
          </a:xfrm>
          <a:prstGeom prst="rect">
            <a:avLst/>
          </a:prstGeom>
          <a:ln>
            <a:noFill/>
          </a:ln>
        </p:spPr>
      </p:pic>
      <p:sp>
        <p:nvSpPr>
          <p:cNvPr id="23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36" name="Table 9"/>
          <p:cNvGraphicFramePr/>
          <p:nvPr/>
        </p:nvGraphicFramePr>
        <p:xfrm>
          <a:off x="5144040" y="4901040"/>
          <a:ext cx="4383720" cy="210312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Picture 236"/>
          <p:cNvPicPr/>
          <p:nvPr/>
        </p:nvPicPr>
        <p:blipFill>
          <a:blip r:embed="rId2"/>
          <a:stretch/>
        </p:blipFill>
        <p:spPr>
          <a:xfrm>
            <a:off x="6702480" y="3175560"/>
            <a:ext cx="1779120" cy="1186200"/>
          </a:xfrm>
          <a:prstGeom prst="rect">
            <a:avLst/>
          </a:prstGeom>
          <a:ln>
            <a:noFill/>
          </a:ln>
        </p:spPr>
      </p:pic>
      <p:sp>
        <p:nvSpPr>
          <p:cNvPr id="23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39" name="TextShape 2"/>
          <p:cNvSpPr txBox="1"/>
          <p:nvPr/>
        </p:nvSpPr>
        <p:spPr>
          <a:xfrm>
            <a:off x="504000" y="187704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40" name="Picture 239"/>
          <p:cNvPicPr/>
          <p:nvPr/>
        </p:nvPicPr>
        <p:blipFill>
          <a:blip r:embed="rId3"/>
          <a:stretch/>
        </p:blipFill>
        <p:spPr>
          <a:xfrm>
            <a:off x="5176080" y="2980440"/>
            <a:ext cx="1402560" cy="1398600"/>
          </a:xfrm>
          <a:prstGeom prst="rect">
            <a:avLst/>
          </a:prstGeom>
          <a:ln>
            <a:noFill/>
          </a:ln>
        </p:spPr>
      </p:pic>
      <p:pic>
        <p:nvPicPr>
          <p:cNvPr id="241" name="Picture 240"/>
          <p:cNvPicPr/>
          <p:nvPr/>
        </p:nvPicPr>
        <p:blipFill>
          <a:blip r:embed="rId4"/>
          <a:stretch/>
        </p:blipFill>
        <p:spPr>
          <a:xfrm>
            <a:off x="3527640" y="3293280"/>
            <a:ext cx="1521000" cy="1153440"/>
          </a:xfrm>
          <a:prstGeom prst="rect">
            <a:avLst/>
          </a:prstGeom>
          <a:ln>
            <a:noFill/>
          </a:ln>
        </p:spPr>
      </p:pic>
      <p:pic>
        <p:nvPicPr>
          <p:cNvPr id="242" name="Picture 241"/>
          <p:cNvPicPr/>
          <p:nvPr/>
        </p:nvPicPr>
        <p:blipFill>
          <a:blip r:embed="rId5"/>
          <a:stretch/>
        </p:blipFill>
        <p:spPr>
          <a:xfrm>
            <a:off x="382320" y="3242880"/>
            <a:ext cx="1704240" cy="1136160"/>
          </a:xfrm>
          <a:prstGeom prst="rect">
            <a:avLst/>
          </a:prstGeom>
          <a:ln>
            <a:noFill/>
          </a:ln>
        </p:spPr>
      </p:pic>
      <p:pic>
        <p:nvPicPr>
          <p:cNvPr id="243" name="Picture 242"/>
          <p:cNvPicPr/>
          <p:nvPr/>
        </p:nvPicPr>
        <p:blipFill>
          <a:blip r:embed="rId6"/>
          <a:stretch/>
        </p:blipFill>
        <p:spPr>
          <a:xfrm>
            <a:off x="2199960" y="2763360"/>
            <a:ext cx="1222200" cy="1615680"/>
          </a:xfrm>
          <a:prstGeom prst="rect">
            <a:avLst/>
          </a:prstGeom>
          <a:ln>
            <a:noFill/>
          </a:ln>
        </p:spPr>
      </p:pic>
      <p:pic>
        <p:nvPicPr>
          <p:cNvPr id="244" name="Picture 243"/>
          <p:cNvPicPr/>
          <p:nvPr/>
        </p:nvPicPr>
        <p:blipFill>
          <a:blip r:embed="rId7"/>
          <a:stretch/>
        </p:blipFill>
        <p:spPr>
          <a:xfrm>
            <a:off x="8628480" y="2806200"/>
            <a:ext cx="1051560" cy="1572840"/>
          </a:xfrm>
          <a:prstGeom prst="rect">
            <a:avLst/>
          </a:prstGeom>
          <a:ln>
            <a:noFill/>
          </a:ln>
        </p:spPr>
      </p:pic>
      <p:sp>
        <p:nvSpPr>
          <p:cNvPr id="24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4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5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51" name="Table 9"/>
          <p:cNvGraphicFramePr/>
          <p:nvPr/>
        </p:nvGraphicFramePr>
        <p:xfrm>
          <a:off x="5144040" y="4901040"/>
          <a:ext cx="4383720" cy="206916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Picture 251"/>
          <p:cNvPicPr/>
          <p:nvPr/>
        </p:nvPicPr>
        <p:blipFill>
          <a:blip r:embed="rId2"/>
          <a:stretch/>
        </p:blipFill>
        <p:spPr>
          <a:xfrm>
            <a:off x="6702480" y="3175560"/>
            <a:ext cx="1779120" cy="1186200"/>
          </a:xfrm>
          <a:prstGeom prst="rect">
            <a:avLst/>
          </a:prstGeom>
          <a:ln>
            <a:noFill/>
          </a:ln>
        </p:spPr>
      </p:pic>
      <p:sp>
        <p:nvSpPr>
          <p:cNvPr id="25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54" name="TextShape 2"/>
          <p:cNvSpPr txBox="1"/>
          <p:nvPr/>
        </p:nvSpPr>
        <p:spPr>
          <a:xfrm>
            <a:off x="504000" y="187704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55" name="Picture 254"/>
          <p:cNvPicPr/>
          <p:nvPr/>
        </p:nvPicPr>
        <p:blipFill>
          <a:blip r:embed="rId3"/>
          <a:stretch/>
        </p:blipFill>
        <p:spPr>
          <a:xfrm>
            <a:off x="5176080" y="2980440"/>
            <a:ext cx="1402560" cy="1398600"/>
          </a:xfrm>
          <a:prstGeom prst="rect">
            <a:avLst/>
          </a:prstGeom>
          <a:ln>
            <a:noFill/>
          </a:ln>
        </p:spPr>
      </p:pic>
      <p:pic>
        <p:nvPicPr>
          <p:cNvPr id="256" name="Picture 255"/>
          <p:cNvPicPr/>
          <p:nvPr/>
        </p:nvPicPr>
        <p:blipFill>
          <a:blip r:embed="rId4"/>
          <a:stretch/>
        </p:blipFill>
        <p:spPr>
          <a:xfrm>
            <a:off x="3527640" y="3293280"/>
            <a:ext cx="1521000" cy="1153440"/>
          </a:xfrm>
          <a:prstGeom prst="rect">
            <a:avLst/>
          </a:prstGeom>
          <a:ln>
            <a:noFill/>
          </a:ln>
        </p:spPr>
      </p:pic>
      <p:pic>
        <p:nvPicPr>
          <p:cNvPr id="257" name="Picture 256"/>
          <p:cNvPicPr/>
          <p:nvPr/>
        </p:nvPicPr>
        <p:blipFill>
          <a:blip r:embed="rId5"/>
          <a:stretch/>
        </p:blipFill>
        <p:spPr>
          <a:xfrm>
            <a:off x="382320" y="3242880"/>
            <a:ext cx="1704240" cy="1136160"/>
          </a:xfrm>
          <a:prstGeom prst="rect">
            <a:avLst/>
          </a:prstGeom>
          <a:ln>
            <a:noFill/>
          </a:ln>
        </p:spPr>
      </p:pic>
      <p:pic>
        <p:nvPicPr>
          <p:cNvPr id="258" name="Picture 257"/>
          <p:cNvPicPr/>
          <p:nvPr/>
        </p:nvPicPr>
        <p:blipFill>
          <a:blip r:embed="rId6"/>
          <a:stretch/>
        </p:blipFill>
        <p:spPr>
          <a:xfrm>
            <a:off x="2199960" y="2763360"/>
            <a:ext cx="1222200" cy="1615680"/>
          </a:xfrm>
          <a:prstGeom prst="rect">
            <a:avLst/>
          </a:prstGeom>
          <a:ln>
            <a:noFill/>
          </a:ln>
        </p:spPr>
      </p:pic>
      <p:pic>
        <p:nvPicPr>
          <p:cNvPr id="259" name="Picture 258"/>
          <p:cNvPicPr/>
          <p:nvPr/>
        </p:nvPicPr>
        <p:blipFill>
          <a:blip r:embed="rId7"/>
          <a:stretch/>
        </p:blipFill>
        <p:spPr>
          <a:xfrm>
            <a:off x="8628480" y="2806200"/>
            <a:ext cx="1051560" cy="1572840"/>
          </a:xfrm>
          <a:prstGeom prst="rect">
            <a:avLst/>
          </a:prstGeom>
          <a:ln>
            <a:noFill/>
          </a:ln>
        </p:spPr>
      </p:pic>
      <p:sp>
        <p:nvSpPr>
          <p:cNvPr id="26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66" name="Table 9"/>
          <p:cNvGraphicFramePr/>
          <p:nvPr/>
        </p:nvGraphicFramePr>
        <p:xfrm>
          <a:off x="5144040" y="4901040"/>
          <a:ext cx="4383720" cy="206916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Picture 266"/>
          <p:cNvPicPr/>
          <p:nvPr/>
        </p:nvPicPr>
        <p:blipFill>
          <a:blip r:embed="rId2"/>
          <a:stretch/>
        </p:blipFill>
        <p:spPr>
          <a:xfrm>
            <a:off x="6702480" y="3175560"/>
            <a:ext cx="1779120" cy="1186200"/>
          </a:xfrm>
          <a:prstGeom prst="rect">
            <a:avLst/>
          </a:prstGeom>
          <a:ln>
            <a:noFill/>
          </a:ln>
        </p:spPr>
      </p:pic>
      <p:sp>
        <p:nvSpPr>
          <p:cNvPr id="26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69" name="TextShape 2"/>
          <p:cNvSpPr txBox="1"/>
          <p:nvPr/>
        </p:nvSpPr>
        <p:spPr>
          <a:xfrm>
            <a:off x="501120" y="1879920"/>
            <a:ext cx="9071640" cy="47066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70" name="Picture 269"/>
          <p:cNvPicPr/>
          <p:nvPr/>
        </p:nvPicPr>
        <p:blipFill>
          <a:blip r:embed="rId3"/>
          <a:stretch/>
        </p:blipFill>
        <p:spPr>
          <a:xfrm>
            <a:off x="5176080" y="2980440"/>
            <a:ext cx="1402560" cy="1398600"/>
          </a:xfrm>
          <a:prstGeom prst="rect">
            <a:avLst/>
          </a:prstGeom>
          <a:ln>
            <a:noFill/>
          </a:ln>
        </p:spPr>
      </p:pic>
      <p:pic>
        <p:nvPicPr>
          <p:cNvPr id="271" name="Picture 270"/>
          <p:cNvPicPr/>
          <p:nvPr/>
        </p:nvPicPr>
        <p:blipFill>
          <a:blip r:embed="rId4"/>
          <a:stretch/>
        </p:blipFill>
        <p:spPr>
          <a:xfrm>
            <a:off x="3527640" y="3293280"/>
            <a:ext cx="1521000" cy="1153440"/>
          </a:xfrm>
          <a:prstGeom prst="rect">
            <a:avLst/>
          </a:prstGeom>
          <a:ln>
            <a:noFill/>
          </a:ln>
        </p:spPr>
      </p:pic>
      <p:pic>
        <p:nvPicPr>
          <p:cNvPr id="272" name="Picture 271"/>
          <p:cNvPicPr/>
          <p:nvPr/>
        </p:nvPicPr>
        <p:blipFill>
          <a:blip r:embed="rId5"/>
          <a:stretch/>
        </p:blipFill>
        <p:spPr>
          <a:xfrm>
            <a:off x="382320" y="3242880"/>
            <a:ext cx="1704240" cy="1136160"/>
          </a:xfrm>
          <a:prstGeom prst="rect">
            <a:avLst/>
          </a:prstGeom>
          <a:ln>
            <a:noFill/>
          </a:ln>
        </p:spPr>
      </p:pic>
      <p:pic>
        <p:nvPicPr>
          <p:cNvPr id="273" name="Picture 272"/>
          <p:cNvPicPr/>
          <p:nvPr/>
        </p:nvPicPr>
        <p:blipFill>
          <a:blip r:embed="rId6"/>
          <a:stretch/>
        </p:blipFill>
        <p:spPr>
          <a:xfrm>
            <a:off x="2199960" y="2763360"/>
            <a:ext cx="1222200" cy="1615680"/>
          </a:xfrm>
          <a:prstGeom prst="rect">
            <a:avLst/>
          </a:prstGeom>
          <a:ln>
            <a:noFill/>
          </a:ln>
        </p:spPr>
      </p:pic>
      <p:pic>
        <p:nvPicPr>
          <p:cNvPr id="274" name="Picture 273"/>
          <p:cNvPicPr/>
          <p:nvPr/>
        </p:nvPicPr>
        <p:blipFill>
          <a:blip r:embed="rId7"/>
          <a:stretch/>
        </p:blipFill>
        <p:spPr>
          <a:xfrm>
            <a:off x="8628480" y="2806200"/>
            <a:ext cx="1051560" cy="1572840"/>
          </a:xfrm>
          <a:prstGeom prst="rect">
            <a:avLst/>
          </a:prstGeom>
          <a:ln>
            <a:noFill/>
          </a:ln>
        </p:spPr>
      </p:pic>
      <p:sp>
        <p:nvSpPr>
          <p:cNvPr id="27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7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8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81" name="Table 9"/>
          <p:cNvGraphicFramePr/>
          <p:nvPr/>
        </p:nvGraphicFramePr>
        <p:xfrm>
          <a:off x="5144040" y="4901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2"/>
          <a:stretch/>
        </p:blipFill>
        <p:spPr>
          <a:xfrm>
            <a:off x="6702480" y="3247560"/>
            <a:ext cx="1779120" cy="1186200"/>
          </a:xfrm>
          <a:prstGeom prst="rect">
            <a:avLst/>
          </a:prstGeom>
          <a:ln>
            <a:noFill/>
          </a:ln>
        </p:spPr>
      </p:pic>
      <p:sp>
        <p:nvSpPr>
          <p:cNvPr id="28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84" name="TextShape 2"/>
          <p:cNvSpPr txBox="1"/>
          <p:nvPr/>
        </p:nvSpPr>
        <p:spPr>
          <a:xfrm>
            <a:off x="144000" y="1913040"/>
            <a:ext cx="675288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We compute Precision </a:t>
            </a:r>
            <a:r>
              <a:rPr lang="en-US" sz="2800" spc="-1" dirty="0">
                <a:solidFill>
                  <a:srgbClr val="000000"/>
                </a:solidFill>
                <a:uFill>
                  <a:solidFill>
                    <a:srgbClr val="FFFFFF"/>
                  </a:solidFill>
                </a:uFill>
                <a:latin typeface="Arial"/>
              </a:rPr>
              <a:t>and</a:t>
            </a:r>
            <a:r>
              <a:rPr lang="en-US" sz="2800" b="0" strike="noStrike" spc="-1" dirty="0">
                <a:solidFill>
                  <a:srgbClr val="000000"/>
                </a:solidFill>
                <a:uFill>
                  <a:solidFill>
                    <a:srgbClr val="FFFFFF"/>
                  </a:solidFill>
                </a:uFill>
                <a:latin typeface="Arial"/>
              </a:rPr>
              <a:t> Recall</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Precision = TP / (TP + FP)</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66.67%</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Recall = TP / (TP + FN)</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66.67%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285" name="Picture 284"/>
          <p:cNvPicPr/>
          <p:nvPr/>
        </p:nvPicPr>
        <p:blipFill>
          <a:blip r:embed="rId3"/>
          <a:stretch/>
        </p:blipFill>
        <p:spPr>
          <a:xfrm>
            <a:off x="5176080" y="3052440"/>
            <a:ext cx="1402560" cy="1398600"/>
          </a:xfrm>
          <a:prstGeom prst="rect">
            <a:avLst/>
          </a:prstGeom>
          <a:ln>
            <a:noFill/>
          </a:ln>
        </p:spPr>
      </p:pic>
      <p:pic>
        <p:nvPicPr>
          <p:cNvPr id="286" name="Picture 285"/>
          <p:cNvPicPr/>
          <p:nvPr/>
        </p:nvPicPr>
        <p:blipFill>
          <a:blip r:embed="rId4"/>
          <a:stretch/>
        </p:blipFill>
        <p:spPr>
          <a:xfrm>
            <a:off x="3527640" y="3365280"/>
            <a:ext cx="1521000" cy="1153440"/>
          </a:xfrm>
          <a:prstGeom prst="rect">
            <a:avLst/>
          </a:prstGeom>
          <a:ln>
            <a:noFill/>
          </a:ln>
        </p:spPr>
      </p:pic>
      <p:pic>
        <p:nvPicPr>
          <p:cNvPr id="287" name="Picture 286"/>
          <p:cNvPicPr/>
          <p:nvPr/>
        </p:nvPicPr>
        <p:blipFill>
          <a:blip r:embed="rId5"/>
          <a:stretch/>
        </p:blipFill>
        <p:spPr>
          <a:xfrm>
            <a:off x="382320" y="3314880"/>
            <a:ext cx="1704240" cy="1136160"/>
          </a:xfrm>
          <a:prstGeom prst="rect">
            <a:avLst/>
          </a:prstGeom>
          <a:ln>
            <a:noFill/>
          </a:ln>
        </p:spPr>
      </p:pic>
      <p:pic>
        <p:nvPicPr>
          <p:cNvPr id="288" name="Picture 287"/>
          <p:cNvPicPr/>
          <p:nvPr/>
        </p:nvPicPr>
        <p:blipFill>
          <a:blip r:embed="rId6"/>
          <a:stretch/>
        </p:blipFill>
        <p:spPr>
          <a:xfrm>
            <a:off x="2199960" y="2835360"/>
            <a:ext cx="1222200" cy="1615680"/>
          </a:xfrm>
          <a:prstGeom prst="rect">
            <a:avLst/>
          </a:prstGeom>
          <a:ln>
            <a:noFill/>
          </a:ln>
        </p:spPr>
      </p:pic>
      <p:pic>
        <p:nvPicPr>
          <p:cNvPr id="289" name="Picture 288"/>
          <p:cNvPicPr/>
          <p:nvPr/>
        </p:nvPicPr>
        <p:blipFill>
          <a:blip r:embed="rId7"/>
          <a:stretch/>
        </p:blipFill>
        <p:spPr>
          <a:xfrm>
            <a:off x="8628480" y="2878200"/>
            <a:ext cx="1051560" cy="1572840"/>
          </a:xfrm>
          <a:prstGeom prst="rect">
            <a:avLst/>
          </a:prstGeom>
          <a:ln>
            <a:noFill/>
          </a:ln>
        </p:spPr>
      </p:pic>
      <p:sp>
        <p:nvSpPr>
          <p:cNvPr id="290" name="CustomShape 3"/>
          <p:cNvSpPr/>
          <p:nvPr/>
        </p:nvSpPr>
        <p:spPr>
          <a:xfrm>
            <a:off x="2253240" y="4248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1" name="CustomShape 4"/>
          <p:cNvSpPr/>
          <p:nvPr/>
        </p:nvSpPr>
        <p:spPr>
          <a:xfrm>
            <a:off x="7173720" y="4228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2" name="CustomShape 5"/>
          <p:cNvSpPr/>
          <p:nvPr/>
        </p:nvSpPr>
        <p:spPr>
          <a:xfrm>
            <a:off x="76752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3" name="CustomShape 6"/>
          <p:cNvSpPr/>
          <p:nvPr/>
        </p:nvSpPr>
        <p:spPr>
          <a:xfrm>
            <a:off x="874224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4" name="CustomShape 7"/>
          <p:cNvSpPr/>
          <p:nvPr/>
        </p:nvSpPr>
        <p:spPr>
          <a:xfrm>
            <a:off x="5317560" y="4248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5" name="CustomShape 8"/>
          <p:cNvSpPr/>
          <p:nvPr/>
        </p:nvSpPr>
        <p:spPr>
          <a:xfrm>
            <a:off x="3727440" y="4245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96" name="Table 9"/>
          <p:cNvGraphicFramePr/>
          <p:nvPr/>
        </p:nvGraphicFramePr>
        <p:xfrm>
          <a:off x="5144040" y="4973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3999" y="1260764"/>
                <a:ext cx="9071640" cy="6123710"/>
              </a:xfrm>
            </p:spPr>
            <p:txBody>
              <a:bodyPr>
                <a:noAutofit/>
              </a:bodyPr>
              <a:lstStyle/>
              <a:p>
                <a:pPr marL="342900" indent="-342900">
                  <a:buFont typeface="Arial" panose="020B0604020202020204" pitchFamily="34" charset="0"/>
                  <a:buChar char="•"/>
                </a:pPr>
                <a:r>
                  <a:rPr lang="en-US" sz="2400" b="1" dirty="0"/>
                  <a:t>Set up </a:t>
                </a:r>
                <a:r>
                  <a:rPr lang="en-US" sz="2400" dirty="0"/>
                  <a:t>a supervised learning problem </a:t>
                </a:r>
              </a:p>
              <a:p>
                <a:endParaRPr lang="en-US" sz="800" b="1" dirty="0"/>
              </a:p>
              <a:p>
                <a:pPr marL="342900" indent="-342900">
                  <a:buFont typeface="Arial" panose="020B0604020202020204" pitchFamily="34" charset="0"/>
                  <a:buChar char="•"/>
                </a:pPr>
                <a:r>
                  <a:rPr lang="en-US" sz="2400" b="1" dirty="0"/>
                  <a:t>Data Collection</a:t>
                </a:r>
              </a:p>
              <a:p>
                <a:pPr lvl="1"/>
                <a:r>
                  <a:rPr lang="en-US" sz="2400" dirty="0"/>
                  <a:t>Start with training data for which we know the correct outcome (provided by a teacher or oracle)</a:t>
                </a:r>
              </a:p>
              <a:p>
                <a:pPr lvl="1"/>
                <a:endParaRPr lang="en-US" sz="800" b="1" dirty="0"/>
              </a:p>
              <a:p>
                <a:pPr marL="342900" indent="-342900">
                  <a:buFont typeface="Arial" panose="020B0604020202020204" pitchFamily="34" charset="0"/>
                  <a:buChar char="•"/>
                </a:pPr>
                <a:r>
                  <a:rPr lang="en-US" sz="2400" b="1" dirty="0"/>
                  <a:t>Representation</a:t>
                </a:r>
              </a:p>
              <a:p>
                <a:pPr lvl="1"/>
                <a:r>
                  <a:rPr lang="en-US" sz="2400" dirty="0"/>
                  <a:t>Choose how to represent the data</a:t>
                </a:r>
              </a:p>
              <a:p>
                <a:pPr lvl="1"/>
                <a:endParaRPr lang="en-US" sz="800" b="1" dirty="0"/>
              </a:p>
              <a:p>
                <a:pPr marL="342900" indent="-342900">
                  <a:buFont typeface="Arial" panose="020B0604020202020204" pitchFamily="34" charset="0"/>
                  <a:buChar char="•"/>
                </a:pPr>
                <a:r>
                  <a:rPr lang="en-US" sz="2400" b="1" dirty="0"/>
                  <a:t>Modeling</a:t>
                </a:r>
                <a:r>
                  <a:rPr lang="en-US" sz="2400" dirty="0"/>
                  <a:t> </a:t>
                </a:r>
              </a:p>
              <a:p>
                <a:pPr lvl="1"/>
                <a:r>
                  <a:rPr lang="en-US" sz="2400" dirty="0"/>
                  <a:t>Choose a hypothesis class: </a:t>
                </a:r>
                <a14:m>
                  <m:oMath xmlns:m="http://schemas.openxmlformats.org/officeDocument/2006/math">
                    <m:r>
                      <a:rPr lang="ro-RO" sz="2400" b="0" i="1" smtClean="0">
                        <a:latin typeface="Cambria Math" panose="02040503050406030204" pitchFamily="18" charset="0"/>
                      </a:rPr>
                      <m:t>𝐻</m:t>
                    </m:r>
                    <m:r>
                      <a:rPr lang="ro-RO" sz="2400" b="0" i="1" smtClean="0">
                        <a:latin typeface="Cambria Math" panose="02040503050406030204" pitchFamily="18" charset="0"/>
                      </a:rPr>
                      <m:t>={</m:t>
                    </m:r>
                    <m:r>
                      <a:rPr lang="ro-RO" sz="2400" b="0" i="1" smtClean="0">
                        <a:latin typeface="Cambria Math" panose="02040503050406030204" pitchFamily="18" charset="0"/>
                      </a:rPr>
                      <m:t>𝑔</m:t>
                    </m:r>
                    <m:r>
                      <a:rPr lang="ro-RO" sz="2400" b="0" i="1" smtClean="0">
                        <a:latin typeface="Cambria Math" panose="02040503050406030204" pitchFamily="18" charset="0"/>
                      </a:rPr>
                      <m:t>:</m:t>
                    </m:r>
                    <m:r>
                      <a:rPr lang="ro-RO" sz="2400" b="0" i="1" smtClean="0">
                        <a:latin typeface="Cambria Math" panose="02040503050406030204" pitchFamily="18" charset="0"/>
                      </a:rPr>
                      <m:t>𝑋</m:t>
                    </m:r>
                    <m:r>
                      <a:rPr lang="ro-RO" sz="2400" b="0" i="1" smtClean="0">
                        <a:latin typeface="Cambria Math" panose="02040503050406030204" pitchFamily="18" charset="0"/>
                        <a:ea typeface="Cambria Math" panose="02040503050406030204" pitchFamily="18" charset="0"/>
                      </a:rPr>
                      <m:t>→</m:t>
                    </m:r>
                    <m:r>
                      <a:rPr lang="ro-RO" sz="2400" b="0" i="1" smtClean="0">
                        <a:latin typeface="Cambria Math" panose="02040503050406030204" pitchFamily="18" charset="0"/>
                      </a:rPr>
                      <m:t>𝑌</m:t>
                    </m:r>
                    <m:r>
                      <a:rPr lang="ro-RO" sz="2400" b="0" i="1" smtClean="0">
                        <a:latin typeface="Cambria Math" panose="02040503050406030204" pitchFamily="18" charset="0"/>
                      </a:rPr>
                      <m:t>}</m:t>
                    </m:r>
                  </m:oMath>
                </a14:m>
                <a:endParaRPr lang="en-US" sz="2400" b="1" dirty="0"/>
              </a:p>
              <a:p>
                <a:pPr lvl="1"/>
                <a:endParaRPr lang="en-US" sz="800" b="1" dirty="0"/>
              </a:p>
              <a:p>
                <a:pPr marL="342900" indent="-342900">
                  <a:buFont typeface="Arial" panose="020B0604020202020204" pitchFamily="34" charset="0"/>
                  <a:buChar char="•"/>
                </a:pPr>
                <a:r>
                  <a:rPr lang="en-US" sz="2400" b="1" dirty="0"/>
                  <a:t>Learning / Estimation</a:t>
                </a:r>
                <a:endParaRPr lang="en-US" sz="2400" dirty="0"/>
              </a:p>
              <a:p>
                <a:pPr lvl="1"/>
                <a:r>
                  <a:rPr lang="en-US" sz="2400" dirty="0"/>
                  <a:t>Find best hypothesis you can in the chosen class</a:t>
                </a:r>
              </a:p>
              <a:p>
                <a:pPr lvl="1"/>
                <a:endParaRPr lang="en-US" sz="800" dirty="0"/>
              </a:p>
              <a:p>
                <a:pPr marL="342900" indent="-342900">
                  <a:buFont typeface="Arial" panose="020B0604020202020204" pitchFamily="34" charset="0"/>
                  <a:buChar char="•"/>
                </a:pPr>
                <a:r>
                  <a:rPr lang="en-US" sz="2400" b="1" dirty="0"/>
                  <a:t>Model Selection</a:t>
                </a:r>
              </a:p>
              <a:p>
                <a:pPr lvl="1"/>
                <a:r>
                  <a:rPr lang="en-US" sz="2400" dirty="0"/>
                  <a:t>Try different models and pick the best one</a:t>
                </a:r>
              </a:p>
              <a:p>
                <a:pPr lvl="1"/>
                <a:endParaRPr lang="en-US" sz="800" dirty="0"/>
              </a:p>
              <a:p>
                <a:pPr marL="342900" indent="-342900">
                  <a:buFont typeface="Arial" panose="020B0604020202020204" pitchFamily="34" charset="0"/>
                  <a:buChar char="•"/>
                </a:pPr>
                <a:r>
                  <a:rPr lang="en-US" sz="2400" dirty="0"/>
                  <a:t>If results are good, then stop</a:t>
                </a:r>
              </a:p>
              <a:p>
                <a:pPr lvl="1"/>
                <a:r>
                  <a:rPr lang="en-US" sz="2400" dirty="0">
                    <a:solidFill>
                      <a:srgbClr val="FF0000"/>
                    </a:solidFill>
                  </a:rPr>
                  <a:t>Else refine one or more of the above</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3999" y="1260764"/>
                <a:ext cx="9071640" cy="6123710"/>
              </a:xfrm>
              <a:blipFill>
                <a:blip r:embed="rId2"/>
                <a:stretch>
                  <a:fillRect l="-2098"/>
                </a:stretch>
              </a:blipFill>
            </p:spPr>
            <p:txBody>
              <a:bodyPr/>
              <a:lstStyle/>
              <a:p>
                <a:r>
                  <a:rPr lang="ro-RO">
                    <a:noFill/>
                  </a:rPr>
                  <a:t> </a:t>
                </a:r>
              </a:p>
            </p:txBody>
          </p:sp>
        </mc:Fallback>
      </mc:AlternateContent>
      <p:sp>
        <p:nvSpPr>
          <p:cNvPr id="2" name="Title 1"/>
          <p:cNvSpPr>
            <a:spLocks noGrp="1"/>
          </p:cNvSpPr>
          <p:nvPr>
            <p:ph type="title"/>
          </p:nvPr>
        </p:nvSpPr>
        <p:spPr>
          <a:xfrm>
            <a:off x="503999" y="301320"/>
            <a:ext cx="9388145" cy="959444"/>
          </a:xfrm>
        </p:spPr>
        <p:txBody>
          <a:bodyPr/>
          <a:lstStyle/>
          <a:p>
            <a:pPr algn="ctr"/>
            <a:r>
              <a:rPr lang="en-US" sz="3600" dirty="0"/>
              <a:t>Basic Steps of Supervised Learning</a:t>
            </a:r>
          </a:p>
        </p:txBody>
      </p:sp>
    </p:spTree>
    <p:extLst>
      <p:ext uri="{BB962C8B-B14F-4D97-AF65-F5344CB8AC3E}">
        <p14:creationId xmlns:p14="http://schemas.microsoft.com/office/powerpoint/2010/main" val="77871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Picture 296"/>
          <p:cNvPicPr/>
          <p:nvPr/>
        </p:nvPicPr>
        <p:blipFill>
          <a:blip r:embed="rId2"/>
          <a:stretch/>
        </p:blipFill>
        <p:spPr>
          <a:xfrm>
            <a:off x="4713120" y="5449680"/>
            <a:ext cx="1779120" cy="1186200"/>
          </a:xfrm>
          <a:prstGeom prst="rect">
            <a:avLst/>
          </a:prstGeom>
          <a:ln>
            <a:noFill/>
          </a:ln>
        </p:spPr>
      </p:pic>
      <p:sp>
        <p:nvSpPr>
          <p:cNvPr id="29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99" name="TextShape 2"/>
          <p:cNvSpPr txBox="1"/>
          <p:nvPr/>
        </p:nvSpPr>
        <p:spPr>
          <a:xfrm>
            <a:off x="360000" y="1728439"/>
            <a:ext cx="7319880" cy="5675321"/>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We build the Precision-Recall curve</a:t>
            </a:r>
          </a:p>
        </p:txBody>
      </p:sp>
      <p:pic>
        <p:nvPicPr>
          <p:cNvPr id="300" name="Picture 299"/>
          <p:cNvPicPr/>
          <p:nvPr/>
        </p:nvPicPr>
        <p:blipFill>
          <a:blip r:embed="rId3"/>
          <a:stretch/>
        </p:blipFill>
        <p:spPr>
          <a:xfrm>
            <a:off x="2072160" y="5240520"/>
            <a:ext cx="1402560" cy="1398600"/>
          </a:xfrm>
          <a:prstGeom prst="rect">
            <a:avLst/>
          </a:prstGeom>
          <a:ln>
            <a:noFill/>
          </a:ln>
        </p:spPr>
      </p:pic>
      <p:pic>
        <p:nvPicPr>
          <p:cNvPr id="301" name="Picture 300"/>
          <p:cNvPicPr/>
          <p:nvPr/>
        </p:nvPicPr>
        <p:blipFill>
          <a:blip r:embed="rId4"/>
          <a:stretch/>
        </p:blipFill>
        <p:spPr>
          <a:xfrm>
            <a:off x="3383280" y="3031920"/>
            <a:ext cx="1521000" cy="1153440"/>
          </a:xfrm>
          <a:prstGeom prst="rect">
            <a:avLst/>
          </a:prstGeom>
          <a:ln>
            <a:noFill/>
          </a:ln>
        </p:spPr>
      </p:pic>
      <p:pic>
        <p:nvPicPr>
          <p:cNvPr id="302" name="Picture 301"/>
          <p:cNvPicPr/>
          <p:nvPr/>
        </p:nvPicPr>
        <p:blipFill>
          <a:blip r:embed="rId5"/>
          <a:stretch/>
        </p:blipFill>
        <p:spPr>
          <a:xfrm>
            <a:off x="5701320" y="3054240"/>
            <a:ext cx="1704240" cy="1136160"/>
          </a:xfrm>
          <a:prstGeom prst="rect">
            <a:avLst/>
          </a:prstGeom>
          <a:ln>
            <a:noFill/>
          </a:ln>
        </p:spPr>
      </p:pic>
      <p:pic>
        <p:nvPicPr>
          <p:cNvPr id="303" name="Picture 302"/>
          <p:cNvPicPr/>
          <p:nvPr/>
        </p:nvPicPr>
        <p:blipFill>
          <a:blip r:embed="rId6"/>
          <a:stretch/>
        </p:blipFill>
        <p:spPr>
          <a:xfrm>
            <a:off x="1188720" y="3060360"/>
            <a:ext cx="1222200" cy="1615680"/>
          </a:xfrm>
          <a:prstGeom prst="rect">
            <a:avLst/>
          </a:prstGeom>
          <a:ln>
            <a:noFill/>
          </a:ln>
        </p:spPr>
      </p:pic>
      <p:pic>
        <p:nvPicPr>
          <p:cNvPr id="304" name="Picture 303"/>
          <p:cNvPicPr/>
          <p:nvPr/>
        </p:nvPicPr>
        <p:blipFill>
          <a:blip r:embed="rId7"/>
          <a:stretch/>
        </p:blipFill>
        <p:spPr>
          <a:xfrm>
            <a:off x="7680960" y="4389120"/>
            <a:ext cx="1051560" cy="1572840"/>
          </a:xfrm>
          <a:prstGeom prst="rect">
            <a:avLst/>
          </a:prstGeom>
          <a:ln>
            <a:noFill/>
          </a:ln>
        </p:spPr>
      </p:pic>
      <p:sp>
        <p:nvSpPr>
          <p:cNvPr id="305" name="CustomShape 3"/>
          <p:cNvSpPr/>
          <p:nvPr/>
        </p:nvSpPr>
        <p:spPr>
          <a:xfrm>
            <a:off x="1242000" y="4473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06" name="CustomShape 4"/>
          <p:cNvSpPr/>
          <p:nvPr/>
        </p:nvSpPr>
        <p:spPr>
          <a:xfrm>
            <a:off x="5184360" y="643068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07" name="CustomShape 5"/>
          <p:cNvSpPr/>
          <p:nvPr/>
        </p:nvSpPr>
        <p:spPr>
          <a:xfrm>
            <a:off x="6086520" y="396792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08" name="CustomShape 6"/>
          <p:cNvSpPr/>
          <p:nvPr/>
        </p:nvSpPr>
        <p:spPr>
          <a:xfrm>
            <a:off x="7794720" y="573948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09" name="CustomShape 7"/>
          <p:cNvSpPr/>
          <p:nvPr/>
        </p:nvSpPr>
        <p:spPr>
          <a:xfrm>
            <a:off x="2213640" y="64368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10" name="CustomShape 8"/>
          <p:cNvSpPr/>
          <p:nvPr/>
        </p:nvSpPr>
        <p:spPr>
          <a:xfrm>
            <a:off x="3583080" y="391176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15" name="Line 13"/>
          <p:cNvSpPr/>
          <p:nvPr/>
        </p:nvSpPr>
        <p:spPr>
          <a:xfrm flipH="1">
            <a:off x="1568520" y="2514600"/>
            <a:ext cx="1734480" cy="4898880"/>
          </a:xfrm>
          <a:prstGeom prst="line">
            <a:avLst/>
          </a:prstGeom>
          <a:ln w="91440">
            <a:solidFill>
              <a:srgbClr val="008080"/>
            </a:solidFill>
            <a:custDash>
              <a:ds d="0" sp="0"/>
            </a:custDash>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nodeType="clickEffect">
                                  <p:stCondLst>
                                    <p:cond delay="0"/>
                                  </p:stCondLst>
                                  <p:endCondLst>
                                    <p:cond evt="onNext" delay="0">
                                      <p:tgtEl>
                                        <p:sldTgt/>
                                      </p:tgtEl>
                                    </p:cond>
                                  </p:endCondLst>
                                  <p:childTnLst>
                                    <p:animMotion origin="layout" path="M 0.01056 -0.0252 L 0.51008 -0.0252 " pathEditMode="relative" ptsTypes="AA">
                                      <p:cBhvr>
                                        <p:cTn id="6" dur="2000" fill="hold"/>
                                        <p:tgtEl>
                                          <p:spTgt spid="3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317" name="TextShape 2"/>
          <p:cNvSpPr txBox="1"/>
          <p:nvPr/>
        </p:nvSpPr>
        <p:spPr>
          <a:xfrm>
            <a:off x="360000" y="1913040"/>
            <a:ext cx="675288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Precision-Recall curve</a:t>
            </a:r>
          </a:p>
        </p:txBody>
      </p:sp>
      <p:sp>
        <p:nvSpPr>
          <p:cNvPr id="318" name="Line 3"/>
          <p:cNvSpPr/>
          <p:nvPr/>
        </p:nvSpPr>
        <p:spPr>
          <a:xfrm>
            <a:off x="3340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19" name="Line 4"/>
          <p:cNvSpPr/>
          <p:nvPr/>
        </p:nvSpPr>
        <p:spPr>
          <a:xfrm>
            <a:off x="2700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20" name="TextShape 5"/>
          <p:cNvSpPr txBox="1"/>
          <p:nvPr/>
        </p:nvSpPr>
        <p:spPr>
          <a:xfrm>
            <a:off x="3673440" y="640260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Precision</a:t>
            </a:r>
            <a:endParaRPr lang="en-US" sz="1800" b="0" strike="noStrike" spc="-1">
              <a:solidFill>
                <a:srgbClr val="000000"/>
              </a:solidFill>
              <a:uFill>
                <a:solidFill>
                  <a:srgbClr val="FFFFFF"/>
                </a:solidFill>
              </a:uFill>
              <a:latin typeface="Arial"/>
            </a:endParaRPr>
          </a:p>
        </p:txBody>
      </p:sp>
      <p:sp>
        <p:nvSpPr>
          <p:cNvPr id="321" name="TextShape 6"/>
          <p:cNvSpPr txBox="1"/>
          <p:nvPr/>
        </p:nvSpPr>
        <p:spPr>
          <a:xfrm rot="16167000">
            <a:off x="1537200" y="442656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Recall</a:t>
            </a:r>
            <a:endParaRPr lang="en-US" sz="1800" b="0" strike="noStrike" spc="-1">
              <a:solidFill>
                <a:srgbClr val="000000"/>
              </a:solidFill>
              <a:uFill>
                <a:solidFill>
                  <a:srgbClr val="FFFFFF"/>
                </a:solidFill>
              </a:uFill>
              <a:latin typeface="Arial"/>
            </a:endParaRPr>
          </a:p>
        </p:txBody>
      </p:sp>
      <p:sp>
        <p:nvSpPr>
          <p:cNvPr id="322" name="TextShape 7"/>
          <p:cNvSpPr txBox="1"/>
          <p:nvPr/>
        </p:nvSpPr>
        <p:spPr>
          <a:xfrm>
            <a:off x="6541200" y="640296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23" name="TextShape 8"/>
          <p:cNvSpPr txBox="1"/>
          <p:nvPr/>
        </p:nvSpPr>
        <p:spPr>
          <a:xfrm>
            <a:off x="2808720" y="640080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0</a:t>
            </a:r>
            <a:endParaRPr lang="en-US" sz="1800" b="0" strike="noStrike" spc="-1">
              <a:solidFill>
                <a:srgbClr val="000000"/>
              </a:solidFill>
              <a:uFill>
                <a:solidFill>
                  <a:srgbClr val="FFFFFF"/>
                </a:solidFill>
              </a:uFill>
              <a:latin typeface="Arial"/>
            </a:endParaRPr>
          </a:p>
        </p:txBody>
      </p:sp>
      <p:sp>
        <p:nvSpPr>
          <p:cNvPr id="324" name="TextShape 9"/>
          <p:cNvSpPr txBox="1"/>
          <p:nvPr/>
        </p:nvSpPr>
        <p:spPr>
          <a:xfrm>
            <a:off x="2821320" y="294264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25" name="Freeform 10"/>
          <p:cNvSpPr/>
          <p:nvPr/>
        </p:nvSpPr>
        <p:spPr>
          <a:xfrm>
            <a:off x="3379320" y="3097080"/>
            <a:ext cx="3436560" cy="3176640"/>
          </a:xfrm>
          <a:custGeom>
            <a:avLst/>
            <a:gdLst/>
            <a:ahLst/>
            <a:cxnLst/>
            <a:rect l="0" t="0" r="r" b="b"/>
            <a:pathLst>
              <a:path w="9546" h="8824">
                <a:moveTo>
                  <a:pt x="0" y="37"/>
                </a:moveTo>
                <a:cubicBezTo>
                  <a:pt x="1127" y="0"/>
                  <a:pt x="2225" y="215"/>
                  <a:pt x="3219" y="915"/>
                </a:cubicBezTo>
                <a:cubicBezTo>
                  <a:pt x="4286" y="1668"/>
                  <a:pt x="5196" y="2693"/>
                  <a:pt x="6476" y="3111"/>
                </a:cubicBezTo>
                <a:cubicBezTo>
                  <a:pt x="7060" y="3302"/>
                  <a:pt x="7602" y="3757"/>
                  <a:pt x="7749" y="4356"/>
                </a:cubicBezTo>
                <a:cubicBezTo>
                  <a:pt x="7901" y="4977"/>
                  <a:pt x="8161" y="5570"/>
                  <a:pt x="8497" y="6114"/>
                </a:cubicBezTo>
                <a:cubicBezTo>
                  <a:pt x="8761" y="6542"/>
                  <a:pt x="8947" y="7006"/>
                  <a:pt x="9133" y="7468"/>
                </a:cubicBezTo>
                <a:cubicBezTo>
                  <a:pt x="9295" y="7869"/>
                  <a:pt x="9472" y="8275"/>
                  <a:pt x="9508" y="8712"/>
                </a:cubicBezTo>
                <a:lnTo>
                  <a:pt x="9545" y="8823"/>
                </a:lnTo>
              </a:path>
            </a:pathLst>
          </a:custGeom>
          <a:ln w="54720">
            <a:solidFill>
              <a:srgbClr val="00AE00"/>
            </a:solidFill>
            <a:round/>
          </a:ln>
        </p:spPr>
      </p:sp>
    </p:spTree>
    <p:extLst>
      <p:ext uri="{BB962C8B-B14F-4D97-AF65-F5344CB8AC3E}">
        <p14:creationId xmlns:p14="http://schemas.microsoft.com/office/powerpoint/2010/main" val="954839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317" name="TextShape 2"/>
          <p:cNvSpPr txBox="1"/>
          <p:nvPr/>
        </p:nvSpPr>
        <p:spPr>
          <a:xfrm>
            <a:off x="360000" y="1913040"/>
            <a:ext cx="675288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We compute the Average Precision</a:t>
            </a:r>
          </a:p>
        </p:txBody>
      </p:sp>
      <p:sp>
        <p:nvSpPr>
          <p:cNvPr id="318" name="Line 3"/>
          <p:cNvSpPr/>
          <p:nvPr/>
        </p:nvSpPr>
        <p:spPr>
          <a:xfrm>
            <a:off x="3340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19" name="Line 4"/>
          <p:cNvSpPr/>
          <p:nvPr/>
        </p:nvSpPr>
        <p:spPr>
          <a:xfrm>
            <a:off x="2700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20" name="TextShape 5"/>
          <p:cNvSpPr txBox="1"/>
          <p:nvPr/>
        </p:nvSpPr>
        <p:spPr>
          <a:xfrm>
            <a:off x="3673440" y="640260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Precision</a:t>
            </a:r>
            <a:endParaRPr lang="en-US" sz="1800" b="0" strike="noStrike" spc="-1">
              <a:solidFill>
                <a:srgbClr val="000000"/>
              </a:solidFill>
              <a:uFill>
                <a:solidFill>
                  <a:srgbClr val="FFFFFF"/>
                </a:solidFill>
              </a:uFill>
              <a:latin typeface="Arial"/>
            </a:endParaRPr>
          </a:p>
        </p:txBody>
      </p:sp>
      <p:sp>
        <p:nvSpPr>
          <p:cNvPr id="321" name="TextShape 6"/>
          <p:cNvSpPr txBox="1"/>
          <p:nvPr/>
        </p:nvSpPr>
        <p:spPr>
          <a:xfrm rot="16167000">
            <a:off x="1537200" y="442656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Recall</a:t>
            </a:r>
            <a:endParaRPr lang="en-US" sz="1800" b="0" strike="noStrike" spc="-1">
              <a:solidFill>
                <a:srgbClr val="000000"/>
              </a:solidFill>
              <a:uFill>
                <a:solidFill>
                  <a:srgbClr val="FFFFFF"/>
                </a:solidFill>
              </a:uFill>
              <a:latin typeface="Arial"/>
            </a:endParaRPr>
          </a:p>
        </p:txBody>
      </p:sp>
      <p:sp>
        <p:nvSpPr>
          <p:cNvPr id="322" name="TextShape 7"/>
          <p:cNvSpPr txBox="1"/>
          <p:nvPr/>
        </p:nvSpPr>
        <p:spPr>
          <a:xfrm>
            <a:off x="6541200" y="640296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23" name="TextShape 8"/>
          <p:cNvSpPr txBox="1"/>
          <p:nvPr/>
        </p:nvSpPr>
        <p:spPr>
          <a:xfrm>
            <a:off x="2808720" y="640080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0</a:t>
            </a:r>
            <a:endParaRPr lang="en-US" sz="1800" b="0" strike="noStrike" spc="-1">
              <a:solidFill>
                <a:srgbClr val="000000"/>
              </a:solidFill>
              <a:uFill>
                <a:solidFill>
                  <a:srgbClr val="FFFFFF"/>
                </a:solidFill>
              </a:uFill>
              <a:latin typeface="Arial"/>
            </a:endParaRPr>
          </a:p>
        </p:txBody>
      </p:sp>
      <p:sp>
        <p:nvSpPr>
          <p:cNvPr id="324" name="TextShape 9"/>
          <p:cNvSpPr txBox="1"/>
          <p:nvPr/>
        </p:nvSpPr>
        <p:spPr>
          <a:xfrm>
            <a:off x="2821320" y="294264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25" name="Freeform 10"/>
          <p:cNvSpPr/>
          <p:nvPr/>
        </p:nvSpPr>
        <p:spPr>
          <a:xfrm>
            <a:off x="3379320" y="3097080"/>
            <a:ext cx="3436560" cy="3176640"/>
          </a:xfrm>
          <a:custGeom>
            <a:avLst/>
            <a:gdLst/>
            <a:ahLst/>
            <a:cxnLst/>
            <a:rect l="0" t="0" r="r" b="b"/>
            <a:pathLst>
              <a:path w="9546" h="8824">
                <a:moveTo>
                  <a:pt x="0" y="37"/>
                </a:moveTo>
                <a:cubicBezTo>
                  <a:pt x="1127" y="0"/>
                  <a:pt x="2225" y="215"/>
                  <a:pt x="3219" y="915"/>
                </a:cubicBezTo>
                <a:cubicBezTo>
                  <a:pt x="4286" y="1668"/>
                  <a:pt x="5196" y="2693"/>
                  <a:pt x="6476" y="3111"/>
                </a:cubicBezTo>
                <a:cubicBezTo>
                  <a:pt x="7060" y="3302"/>
                  <a:pt x="7602" y="3757"/>
                  <a:pt x="7749" y="4356"/>
                </a:cubicBezTo>
                <a:cubicBezTo>
                  <a:pt x="7901" y="4977"/>
                  <a:pt x="8161" y="5570"/>
                  <a:pt x="8497" y="6114"/>
                </a:cubicBezTo>
                <a:cubicBezTo>
                  <a:pt x="8761" y="6542"/>
                  <a:pt x="8947" y="7006"/>
                  <a:pt x="9133" y="7468"/>
                </a:cubicBezTo>
                <a:cubicBezTo>
                  <a:pt x="9295" y="7869"/>
                  <a:pt x="9472" y="8275"/>
                  <a:pt x="9508" y="8712"/>
                </a:cubicBezTo>
                <a:lnTo>
                  <a:pt x="9545" y="8823"/>
                </a:lnTo>
              </a:path>
            </a:pathLst>
          </a:custGeom>
          <a:ln w="54720">
            <a:solidFill>
              <a:srgbClr val="00AE00"/>
            </a:solidFill>
            <a:round/>
          </a:ln>
        </p:spPr>
      </p:sp>
      <p:sp>
        <p:nvSpPr>
          <p:cNvPr id="12" name="Line 15">
            <a:extLst>
              <a:ext uri="{FF2B5EF4-FFF2-40B4-BE49-F238E27FC236}">
                <a16:creationId xmlns:a16="http://schemas.microsoft.com/office/drawing/2014/main" id="{DDB022C2-0B35-9F4A-80CC-D8BFCF4D5D41}"/>
              </a:ext>
            </a:extLst>
          </p:cNvPr>
          <p:cNvSpPr/>
          <p:nvPr/>
        </p:nvSpPr>
        <p:spPr>
          <a:xfrm flipH="1">
            <a:off x="3433601" y="3265920"/>
            <a:ext cx="316693" cy="39168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3" name="Line 15">
            <a:extLst>
              <a:ext uri="{FF2B5EF4-FFF2-40B4-BE49-F238E27FC236}">
                <a16:creationId xmlns:a16="http://schemas.microsoft.com/office/drawing/2014/main" id="{C5D3B042-C219-9141-AF47-C6ED545FDE2E}"/>
              </a:ext>
            </a:extLst>
          </p:cNvPr>
          <p:cNvSpPr/>
          <p:nvPr/>
        </p:nvSpPr>
        <p:spPr>
          <a:xfrm flipH="1">
            <a:off x="3448906" y="3345480"/>
            <a:ext cx="531974" cy="66168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4" name="Line 15">
            <a:extLst>
              <a:ext uri="{FF2B5EF4-FFF2-40B4-BE49-F238E27FC236}">
                <a16:creationId xmlns:a16="http://schemas.microsoft.com/office/drawing/2014/main" id="{5E54F09B-302A-864F-820E-0AE3CE93AC05}"/>
              </a:ext>
            </a:extLst>
          </p:cNvPr>
          <p:cNvSpPr/>
          <p:nvPr/>
        </p:nvSpPr>
        <p:spPr>
          <a:xfrm flipH="1">
            <a:off x="3448904" y="3414754"/>
            <a:ext cx="749024" cy="94196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5" name="Line 15">
            <a:extLst>
              <a:ext uri="{FF2B5EF4-FFF2-40B4-BE49-F238E27FC236}">
                <a16:creationId xmlns:a16="http://schemas.microsoft.com/office/drawing/2014/main" id="{CC446045-7DEB-C049-9202-ED14C627D5B8}"/>
              </a:ext>
            </a:extLst>
          </p:cNvPr>
          <p:cNvSpPr/>
          <p:nvPr/>
        </p:nvSpPr>
        <p:spPr>
          <a:xfrm flipH="1">
            <a:off x="3448905" y="3519055"/>
            <a:ext cx="956840" cy="120757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6" name="Line 15">
            <a:extLst>
              <a:ext uri="{FF2B5EF4-FFF2-40B4-BE49-F238E27FC236}">
                <a16:creationId xmlns:a16="http://schemas.microsoft.com/office/drawing/2014/main" id="{410E50A3-25C0-A54D-B9F6-929A45892E27}"/>
              </a:ext>
            </a:extLst>
          </p:cNvPr>
          <p:cNvSpPr/>
          <p:nvPr/>
        </p:nvSpPr>
        <p:spPr>
          <a:xfrm flipH="1">
            <a:off x="3462758" y="3657600"/>
            <a:ext cx="1150806" cy="1401539"/>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7" name="Line 15">
            <a:extLst>
              <a:ext uri="{FF2B5EF4-FFF2-40B4-BE49-F238E27FC236}">
                <a16:creationId xmlns:a16="http://schemas.microsoft.com/office/drawing/2014/main" id="{D46481FE-DC38-2A4F-9998-5287BE9C9706}"/>
              </a:ext>
            </a:extLst>
          </p:cNvPr>
          <p:cNvSpPr/>
          <p:nvPr/>
        </p:nvSpPr>
        <p:spPr>
          <a:xfrm flipH="1">
            <a:off x="3504302" y="3806435"/>
            <a:ext cx="1303223" cy="160226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8" name="Line 15">
            <a:extLst>
              <a:ext uri="{FF2B5EF4-FFF2-40B4-BE49-F238E27FC236}">
                <a16:creationId xmlns:a16="http://schemas.microsoft.com/office/drawing/2014/main" id="{BB72791F-3702-7D46-B460-D562296B9E3F}"/>
              </a:ext>
            </a:extLst>
          </p:cNvPr>
          <p:cNvSpPr/>
          <p:nvPr/>
        </p:nvSpPr>
        <p:spPr>
          <a:xfrm flipH="1">
            <a:off x="3462752" y="3975274"/>
            <a:ext cx="1511029" cy="18043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9" name="Line 15">
            <a:extLst>
              <a:ext uri="{FF2B5EF4-FFF2-40B4-BE49-F238E27FC236}">
                <a16:creationId xmlns:a16="http://schemas.microsoft.com/office/drawing/2014/main" id="{3C47B910-CCEC-004C-B4DC-BFD85F565D07}"/>
              </a:ext>
            </a:extLst>
          </p:cNvPr>
          <p:cNvSpPr/>
          <p:nvPr/>
        </p:nvSpPr>
        <p:spPr>
          <a:xfrm flipH="1">
            <a:off x="3490456" y="4111461"/>
            <a:ext cx="1677288" cy="2000637"/>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0" name="Line 15">
            <a:extLst>
              <a:ext uri="{FF2B5EF4-FFF2-40B4-BE49-F238E27FC236}">
                <a16:creationId xmlns:a16="http://schemas.microsoft.com/office/drawing/2014/main" id="{04A100FF-B9B4-8340-ABF7-4BB9B568CA8E}"/>
              </a:ext>
            </a:extLst>
          </p:cNvPr>
          <p:cNvSpPr/>
          <p:nvPr/>
        </p:nvSpPr>
        <p:spPr>
          <a:xfrm flipH="1">
            <a:off x="3712130" y="4255560"/>
            <a:ext cx="1663433" cy="1953519"/>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1" name="Line 15">
            <a:extLst>
              <a:ext uri="{FF2B5EF4-FFF2-40B4-BE49-F238E27FC236}">
                <a16:creationId xmlns:a16="http://schemas.microsoft.com/office/drawing/2014/main" id="{E4F2E33F-7328-074F-95D9-44CD59B213A8}"/>
              </a:ext>
            </a:extLst>
          </p:cNvPr>
          <p:cNvSpPr/>
          <p:nvPr/>
        </p:nvSpPr>
        <p:spPr>
          <a:xfrm flipH="1">
            <a:off x="4072361" y="4363207"/>
            <a:ext cx="1511029" cy="18043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2" name="Line 15">
            <a:extLst>
              <a:ext uri="{FF2B5EF4-FFF2-40B4-BE49-F238E27FC236}">
                <a16:creationId xmlns:a16="http://schemas.microsoft.com/office/drawing/2014/main" id="{FA487774-BF4A-5D44-8CE8-44B66F03BD24}"/>
              </a:ext>
            </a:extLst>
          </p:cNvPr>
          <p:cNvSpPr/>
          <p:nvPr/>
        </p:nvSpPr>
        <p:spPr>
          <a:xfrm flipH="1">
            <a:off x="4349455" y="4418623"/>
            <a:ext cx="1511029" cy="18043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3" name="Line 15">
            <a:extLst>
              <a:ext uri="{FF2B5EF4-FFF2-40B4-BE49-F238E27FC236}">
                <a16:creationId xmlns:a16="http://schemas.microsoft.com/office/drawing/2014/main" id="{295C0AC0-2FF9-8C4A-AB26-45B0603758EC}"/>
              </a:ext>
            </a:extLst>
          </p:cNvPr>
          <p:cNvSpPr/>
          <p:nvPr/>
        </p:nvSpPr>
        <p:spPr>
          <a:xfrm flipH="1">
            <a:off x="4668114" y="4610008"/>
            <a:ext cx="1358622" cy="1602264"/>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4" name="Line 15">
            <a:extLst>
              <a:ext uri="{FF2B5EF4-FFF2-40B4-BE49-F238E27FC236}">
                <a16:creationId xmlns:a16="http://schemas.microsoft.com/office/drawing/2014/main" id="{E64DABDF-71C5-214F-9716-2E3E0929829E}"/>
              </a:ext>
            </a:extLst>
          </p:cNvPr>
          <p:cNvSpPr/>
          <p:nvPr/>
        </p:nvSpPr>
        <p:spPr>
          <a:xfrm flipH="1">
            <a:off x="5001793" y="4917238"/>
            <a:ext cx="1080361" cy="1230499"/>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5" name="Line 15">
            <a:extLst>
              <a:ext uri="{FF2B5EF4-FFF2-40B4-BE49-F238E27FC236}">
                <a16:creationId xmlns:a16="http://schemas.microsoft.com/office/drawing/2014/main" id="{318DB9D1-4E21-C544-9D11-4A4099472A0D}"/>
              </a:ext>
            </a:extLst>
          </p:cNvPr>
          <p:cNvSpPr/>
          <p:nvPr/>
        </p:nvSpPr>
        <p:spPr>
          <a:xfrm flipH="1">
            <a:off x="5278592" y="5214961"/>
            <a:ext cx="858976" cy="9664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6" name="Line 15">
            <a:extLst>
              <a:ext uri="{FF2B5EF4-FFF2-40B4-BE49-F238E27FC236}">
                <a16:creationId xmlns:a16="http://schemas.microsoft.com/office/drawing/2014/main" id="{B1764096-FE4C-3B41-BD15-7156A0BC462C}"/>
              </a:ext>
            </a:extLst>
          </p:cNvPr>
          <p:cNvSpPr/>
          <p:nvPr/>
        </p:nvSpPr>
        <p:spPr>
          <a:xfrm flipH="1">
            <a:off x="5652657" y="5422552"/>
            <a:ext cx="627378" cy="7034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7" name="Line 15">
            <a:extLst>
              <a:ext uri="{FF2B5EF4-FFF2-40B4-BE49-F238E27FC236}">
                <a16:creationId xmlns:a16="http://schemas.microsoft.com/office/drawing/2014/main" id="{B3966414-6F3B-0446-9649-CA9D15277081}"/>
              </a:ext>
            </a:extLst>
          </p:cNvPr>
          <p:cNvSpPr/>
          <p:nvPr/>
        </p:nvSpPr>
        <p:spPr>
          <a:xfrm flipH="1">
            <a:off x="5899003" y="5597236"/>
            <a:ext cx="515364" cy="584135"/>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8" name="Line 15">
            <a:extLst>
              <a:ext uri="{FF2B5EF4-FFF2-40B4-BE49-F238E27FC236}">
                <a16:creationId xmlns:a16="http://schemas.microsoft.com/office/drawing/2014/main" id="{9947DBB8-AA6E-0145-89C2-EC618ECD6930}"/>
              </a:ext>
            </a:extLst>
          </p:cNvPr>
          <p:cNvSpPr/>
          <p:nvPr/>
        </p:nvSpPr>
        <p:spPr>
          <a:xfrm flipH="1">
            <a:off x="6193000" y="5804279"/>
            <a:ext cx="348199" cy="357313"/>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2" name="TextBox 1">
            <a:extLst>
              <a:ext uri="{FF2B5EF4-FFF2-40B4-BE49-F238E27FC236}">
                <a16:creationId xmlns:a16="http://schemas.microsoft.com/office/drawing/2014/main" id="{8127616C-C7FA-5D4F-8AE2-F458D4120F1C}"/>
              </a:ext>
            </a:extLst>
          </p:cNvPr>
          <p:cNvSpPr txBox="1"/>
          <p:nvPr/>
        </p:nvSpPr>
        <p:spPr>
          <a:xfrm>
            <a:off x="3961529" y="4612960"/>
            <a:ext cx="1497160" cy="584775"/>
          </a:xfrm>
          <a:prstGeom prst="rect">
            <a:avLst/>
          </a:prstGeom>
          <a:noFill/>
        </p:spPr>
        <p:txBody>
          <a:bodyPr wrap="square" rtlCol="0">
            <a:spAutoFit/>
          </a:bodyPr>
          <a:lstStyle/>
          <a:p>
            <a:pPr algn="ctr"/>
            <a:r>
              <a:rPr lang="en-US" sz="3200" b="1" dirty="0"/>
              <a:t>AP</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6" name="Picture 325"/>
          <p:cNvPicPr/>
          <p:nvPr/>
        </p:nvPicPr>
        <p:blipFill>
          <a:blip r:embed="rId2"/>
          <a:stretch/>
        </p:blipFill>
        <p:spPr>
          <a:xfrm>
            <a:off x="6702480" y="3247560"/>
            <a:ext cx="1779120" cy="1186200"/>
          </a:xfrm>
          <a:prstGeom prst="rect">
            <a:avLst/>
          </a:prstGeom>
          <a:ln>
            <a:noFill/>
          </a:ln>
        </p:spPr>
      </p:pic>
      <p:sp>
        <p:nvSpPr>
          <p:cNvPr id="327"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328" name="TextShape 2"/>
          <p:cNvSpPr txBox="1"/>
          <p:nvPr/>
        </p:nvSpPr>
        <p:spPr>
          <a:xfrm>
            <a:off x="144000" y="1913040"/>
            <a:ext cx="954864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We compute the TP Rate and the FP Rate</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TPR = TP / (TP + FP)</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66.67%</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FPR = FP / (FP + TN)</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33.33%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329" name="Picture 328"/>
          <p:cNvPicPr/>
          <p:nvPr/>
        </p:nvPicPr>
        <p:blipFill>
          <a:blip r:embed="rId3"/>
          <a:stretch/>
        </p:blipFill>
        <p:spPr>
          <a:xfrm>
            <a:off x="5176080" y="3052440"/>
            <a:ext cx="1402560" cy="1398600"/>
          </a:xfrm>
          <a:prstGeom prst="rect">
            <a:avLst/>
          </a:prstGeom>
          <a:ln>
            <a:noFill/>
          </a:ln>
        </p:spPr>
      </p:pic>
      <p:pic>
        <p:nvPicPr>
          <p:cNvPr id="330" name="Picture 329"/>
          <p:cNvPicPr/>
          <p:nvPr/>
        </p:nvPicPr>
        <p:blipFill>
          <a:blip r:embed="rId4"/>
          <a:stretch/>
        </p:blipFill>
        <p:spPr>
          <a:xfrm>
            <a:off x="3527640" y="3365280"/>
            <a:ext cx="1521000" cy="1153440"/>
          </a:xfrm>
          <a:prstGeom prst="rect">
            <a:avLst/>
          </a:prstGeom>
          <a:ln>
            <a:noFill/>
          </a:ln>
        </p:spPr>
      </p:pic>
      <p:pic>
        <p:nvPicPr>
          <p:cNvPr id="331" name="Picture 330"/>
          <p:cNvPicPr/>
          <p:nvPr/>
        </p:nvPicPr>
        <p:blipFill>
          <a:blip r:embed="rId5"/>
          <a:stretch/>
        </p:blipFill>
        <p:spPr>
          <a:xfrm>
            <a:off x="382320" y="3314880"/>
            <a:ext cx="1704240" cy="1136160"/>
          </a:xfrm>
          <a:prstGeom prst="rect">
            <a:avLst/>
          </a:prstGeom>
          <a:ln>
            <a:noFill/>
          </a:ln>
        </p:spPr>
      </p:pic>
      <p:pic>
        <p:nvPicPr>
          <p:cNvPr id="332" name="Picture 331"/>
          <p:cNvPicPr/>
          <p:nvPr/>
        </p:nvPicPr>
        <p:blipFill>
          <a:blip r:embed="rId6"/>
          <a:stretch/>
        </p:blipFill>
        <p:spPr>
          <a:xfrm>
            <a:off x="2199960" y="2835360"/>
            <a:ext cx="1222200" cy="1615680"/>
          </a:xfrm>
          <a:prstGeom prst="rect">
            <a:avLst/>
          </a:prstGeom>
          <a:ln>
            <a:noFill/>
          </a:ln>
        </p:spPr>
      </p:pic>
      <p:pic>
        <p:nvPicPr>
          <p:cNvPr id="333" name="Picture 332"/>
          <p:cNvPicPr/>
          <p:nvPr/>
        </p:nvPicPr>
        <p:blipFill>
          <a:blip r:embed="rId7"/>
          <a:stretch/>
        </p:blipFill>
        <p:spPr>
          <a:xfrm>
            <a:off x="8628480" y="2878200"/>
            <a:ext cx="1051560" cy="1572840"/>
          </a:xfrm>
          <a:prstGeom prst="rect">
            <a:avLst/>
          </a:prstGeom>
          <a:ln>
            <a:noFill/>
          </a:ln>
        </p:spPr>
      </p:pic>
      <p:sp>
        <p:nvSpPr>
          <p:cNvPr id="334" name="CustomShape 3"/>
          <p:cNvSpPr/>
          <p:nvPr/>
        </p:nvSpPr>
        <p:spPr>
          <a:xfrm>
            <a:off x="2253240" y="4248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35" name="CustomShape 4"/>
          <p:cNvSpPr/>
          <p:nvPr/>
        </p:nvSpPr>
        <p:spPr>
          <a:xfrm>
            <a:off x="7173720" y="4228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36" name="CustomShape 5"/>
          <p:cNvSpPr/>
          <p:nvPr/>
        </p:nvSpPr>
        <p:spPr>
          <a:xfrm>
            <a:off x="76752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37" name="CustomShape 6"/>
          <p:cNvSpPr/>
          <p:nvPr/>
        </p:nvSpPr>
        <p:spPr>
          <a:xfrm>
            <a:off x="8742240" y="4228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338" name="CustomShape 7"/>
          <p:cNvSpPr/>
          <p:nvPr/>
        </p:nvSpPr>
        <p:spPr>
          <a:xfrm>
            <a:off x="5317560" y="4248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339" name="CustomShape 8"/>
          <p:cNvSpPr/>
          <p:nvPr/>
        </p:nvSpPr>
        <p:spPr>
          <a:xfrm>
            <a:off x="3727440" y="4245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340" name="Table 9"/>
          <p:cNvGraphicFramePr/>
          <p:nvPr/>
        </p:nvGraphicFramePr>
        <p:xfrm>
          <a:off x="5144040" y="4973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8">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342" name="TextShape 2"/>
          <p:cNvSpPr txBox="1"/>
          <p:nvPr/>
        </p:nvSpPr>
        <p:spPr>
          <a:xfrm>
            <a:off x="360000" y="1913040"/>
            <a:ext cx="933264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ROC (Receiver Operating Characteristic) Curve</a:t>
            </a:r>
          </a:p>
        </p:txBody>
      </p:sp>
      <p:sp>
        <p:nvSpPr>
          <p:cNvPr id="343"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44"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45" name="TextShape 5"/>
          <p:cNvSpPr txBox="1"/>
          <p:nvPr/>
        </p:nvSpPr>
        <p:spPr>
          <a:xfrm>
            <a:off x="3601440" y="640260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FPR</a:t>
            </a:r>
            <a:endParaRPr lang="en-US" sz="1800" b="0" strike="noStrike" spc="-1">
              <a:solidFill>
                <a:srgbClr val="000000"/>
              </a:solidFill>
              <a:uFill>
                <a:solidFill>
                  <a:srgbClr val="FFFFFF"/>
                </a:solidFill>
              </a:uFill>
              <a:latin typeface="Arial"/>
            </a:endParaRPr>
          </a:p>
        </p:txBody>
      </p:sp>
      <p:sp>
        <p:nvSpPr>
          <p:cNvPr id="346" name="TextShape 6"/>
          <p:cNvSpPr txBox="1"/>
          <p:nvPr/>
        </p:nvSpPr>
        <p:spPr>
          <a:xfrm rot="16167000">
            <a:off x="1465200" y="442656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TPR</a:t>
            </a:r>
            <a:endParaRPr lang="en-US" sz="1800" b="0" strike="noStrike" spc="-1">
              <a:solidFill>
                <a:srgbClr val="000000"/>
              </a:solidFill>
              <a:uFill>
                <a:solidFill>
                  <a:srgbClr val="FFFFFF"/>
                </a:solidFill>
              </a:uFill>
              <a:latin typeface="Arial"/>
            </a:endParaRPr>
          </a:p>
        </p:txBody>
      </p:sp>
      <p:sp>
        <p:nvSpPr>
          <p:cNvPr id="347" name="TextShape 7"/>
          <p:cNvSpPr txBox="1"/>
          <p:nvPr/>
        </p:nvSpPr>
        <p:spPr>
          <a:xfrm>
            <a:off x="6469200" y="640296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48" name="TextShape 8"/>
          <p:cNvSpPr txBox="1"/>
          <p:nvPr/>
        </p:nvSpPr>
        <p:spPr>
          <a:xfrm>
            <a:off x="2736720" y="640080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0</a:t>
            </a:r>
            <a:endParaRPr lang="en-US" sz="1800" b="0" strike="noStrike" spc="-1">
              <a:solidFill>
                <a:srgbClr val="000000"/>
              </a:solidFill>
              <a:uFill>
                <a:solidFill>
                  <a:srgbClr val="FFFFFF"/>
                </a:solidFill>
              </a:uFill>
              <a:latin typeface="Arial"/>
            </a:endParaRPr>
          </a:p>
        </p:txBody>
      </p:sp>
      <p:sp>
        <p:nvSpPr>
          <p:cNvPr id="349" name="TextShape 9"/>
          <p:cNvSpPr txBox="1"/>
          <p:nvPr/>
        </p:nvSpPr>
        <p:spPr>
          <a:xfrm>
            <a:off x="2749320" y="294264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50" name="Freeform 10"/>
          <p:cNvSpPr/>
          <p:nvPr/>
        </p:nvSpPr>
        <p:spPr>
          <a:xfrm>
            <a:off x="3333960" y="3097080"/>
            <a:ext cx="3409920" cy="3176640"/>
          </a:xfrm>
          <a:custGeom>
            <a:avLst/>
            <a:gdLst/>
            <a:ahLst/>
            <a:cxnLst/>
            <a:rect l="0" t="0"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ln w="54720">
            <a:solidFill>
              <a:srgbClr val="00AE00"/>
            </a:solidFill>
            <a:round/>
          </a:ln>
        </p:spPr>
      </p:sp>
      <p:sp>
        <p:nvSpPr>
          <p:cNvPr id="351" name="Line 11"/>
          <p:cNvSpPr/>
          <p:nvPr/>
        </p:nvSpPr>
        <p:spPr>
          <a:xfrm>
            <a:off x="3297960" y="3072960"/>
            <a:ext cx="3445560" cy="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352" name="Line 12"/>
          <p:cNvSpPr/>
          <p:nvPr/>
        </p:nvSpPr>
        <p:spPr>
          <a:xfrm>
            <a:off x="6743520" y="3072960"/>
            <a:ext cx="0" cy="320040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354" name="TextShape 2"/>
          <p:cNvSpPr txBox="1"/>
          <p:nvPr/>
        </p:nvSpPr>
        <p:spPr>
          <a:xfrm>
            <a:off x="200722" y="1913040"/>
            <a:ext cx="9634654"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We compute the AUC (area under the ROC curve):</a:t>
            </a:r>
          </a:p>
        </p:txBody>
      </p:sp>
      <p:sp>
        <p:nvSpPr>
          <p:cNvPr id="355"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56"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sp>
      <p:sp>
        <p:nvSpPr>
          <p:cNvPr id="357" name="TextShape 5"/>
          <p:cNvSpPr txBox="1"/>
          <p:nvPr/>
        </p:nvSpPr>
        <p:spPr>
          <a:xfrm>
            <a:off x="3601440" y="640260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FPR</a:t>
            </a:r>
            <a:endParaRPr lang="en-US" sz="1800" b="0" strike="noStrike" spc="-1">
              <a:solidFill>
                <a:srgbClr val="000000"/>
              </a:solidFill>
              <a:uFill>
                <a:solidFill>
                  <a:srgbClr val="FFFFFF"/>
                </a:solidFill>
              </a:uFill>
              <a:latin typeface="Arial"/>
            </a:endParaRPr>
          </a:p>
        </p:txBody>
      </p:sp>
      <p:sp>
        <p:nvSpPr>
          <p:cNvPr id="358" name="TextShape 6"/>
          <p:cNvSpPr txBox="1"/>
          <p:nvPr/>
        </p:nvSpPr>
        <p:spPr>
          <a:xfrm rot="16167000">
            <a:off x="1465200" y="4426560"/>
            <a:ext cx="301752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TPR</a:t>
            </a:r>
            <a:endParaRPr lang="en-US" sz="1800" b="0" strike="noStrike" spc="-1">
              <a:solidFill>
                <a:srgbClr val="000000"/>
              </a:solidFill>
              <a:uFill>
                <a:solidFill>
                  <a:srgbClr val="FFFFFF"/>
                </a:solidFill>
              </a:uFill>
              <a:latin typeface="Arial"/>
            </a:endParaRPr>
          </a:p>
        </p:txBody>
      </p:sp>
      <p:sp>
        <p:nvSpPr>
          <p:cNvPr id="359" name="TextShape 7"/>
          <p:cNvSpPr txBox="1"/>
          <p:nvPr/>
        </p:nvSpPr>
        <p:spPr>
          <a:xfrm>
            <a:off x="6469200" y="640296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60" name="TextShape 8"/>
          <p:cNvSpPr txBox="1"/>
          <p:nvPr/>
        </p:nvSpPr>
        <p:spPr>
          <a:xfrm>
            <a:off x="2736720" y="640080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0</a:t>
            </a:r>
            <a:endParaRPr lang="en-US" sz="1800" b="0" strike="noStrike" spc="-1">
              <a:solidFill>
                <a:srgbClr val="000000"/>
              </a:solidFill>
              <a:uFill>
                <a:solidFill>
                  <a:srgbClr val="FFFFFF"/>
                </a:solidFill>
              </a:uFill>
              <a:latin typeface="Arial"/>
            </a:endParaRPr>
          </a:p>
        </p:txBody>
      </p:sp>
      <p:sp>
        <p:nvSpPr>
          <p:cNvPr id="361" name="TextShape 9"/>
          <p:cNvSpPr txBox="1"/>
          <p:nvPr/>
        </p:nvSpPr>
        <p:spPr>
          <a:xfrm>
            <a:off x="2749320" y="2942640"/>
            <a:ext cx="548640" cy="402840"/>
          </a:xfrm>
          <a:prstGeom prst="rect">
            <a:avLst/>
          </a:prstGeom>
          <a:noFill/>
          <a:ln>
            <a:noFill/>
          </a:ln>
        </p:spPr>
        <p:txBody>
          <a:bodyPr lIns="90000" tIns="45000" rIns="90000" bIns="45000"/>
          <a:lstStyle/>
          <a:p>
            <a:pPr algn="ctr"/>
            <a:r>
              <a:rPr lang="en-US" sz="2200" b="0" strike="noStrike" spc="-1">
                <a:solidFill>
                  <a:srgbClr val="000000"/>
                </a:solidFill>
                <a:uFill>
                  <a:solidFill>
                    <a:srgbClr val="FFFFFF"/>
                  </a:solidFill>
                </a:uFill>
                <a:latin typeface="Arial"/>
              </a:rPr>
              <a:t>1</a:t>
            </a:r>
            <a:endParaRPr lang="en-US" sz="1800" b="0" strike="noStrike" spc="-1">
              <a:solidFill>
                <a:srgbClr val="000000"/>
              </a:solidFill>
              <a:uFill>
                <a:solidFill>
                  <a:srgbClr val="FFFFFF"/>
                </a:solidFill>
              </a:uFill>
              <a:latin typeface="Arial"/>
            </a:endParaRPr>
          </a:p>
        </p:txBody>
      </p:sp>
      <p:sp>
        <p:nvSpPr>
          <p:cNvPr id="362" name="Freeform 10"/>
          <p:cNvSpPr/>
          <p:nvPr/>
        </p:nvSpPr>
        <p:spPr>
          <a:xfrm>
            <a:off x="3333960" y="3097080"/>
            <a:ext cx="3409920" cy="3176640"/>
          </a:xfrm>
          <a:custGeom>
            <a:avLst/>
            <a:gdLst/>
            <a:ahLst/>
            <a:cxnLst/>
            <a:rect l="0" t="0"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ln w="54720">
            <a:solidFill>
              <a:srgbClr val="00AE00"/>
            </a:solidFill>
            <a:round/>
          </a:ln>
        </p:spPr>
      </p:sp>
      <p:sp>
        <p:nvSpPr>
          <p:cNvPr id="363" name="Line 11"/>
          <p:cNvSpPr/>
          <p:nvPr/>
        </p:nvSpPr>
        <p:spPr>
          <a:xfrm>
            <a:off x="3297960" y="3072960"/>
            <a:ext cx="3445560" cy="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364" name="Line 12"/>
          <p:cNvSpPr/>
          <p:nvPr/>
        </p:nvSpPr>
        <p:spPr>
          <a:xfrm>
            <a:off x="6743520" y="3072960"/>
            <a:ext cx="0" cy="3200400"/>
          </a:xfrm>
          <a:prstGeom prst="line">
            <a:avLst/>
          </a:prstGeom>
          <a:ln w="36720">
            <a:solidFill>
              <a:srgbClr val="000000"/>
            </a:solidFill>
            <a:custDash>
              <a:ds d="100000" sp="100000"/>
            </a:custDash>
            <a:round/>
          </a:ln>
        </p:spPr>
        <p:style>
          <a:lnRef idx="0">
            <a:scrgbClr r="0" g="0" b="0"/>
          </a:lnRef>
          <a:fillRef idx="0">
            <a:scrgbClr r="0" g="0" b="0"/>
          </a:fillRef>
          <a:effectRef idx="0">
            <a:scrgbClr r="0" g="0" b="0"/>
          </a:effectRef>
          <a:fontRef idx="minor"/>
        </p:style>
      </p:sp>
      <p:sp>
        <p:nvSpPr>
          <p:cNvPr id="365" name="Line 13"/>
          <p:cNvSpPr/>
          <p:nvPr/>
        </p:nvSpPr>
        <p:spPr>
          <a:xfrm>
            <a:off x="3749040" y="5486400"/>
            <a:ext cx="548640" cy="73152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6" name="Line 14"/>
          <p:cNvSpPr/>
          <p:nvPr/>
        </p:nvSpPr>
        <p:spPr>
          <a:xfrm>
            <a:off x="4023360" y="4846320"/>
            <a:ext cx="1097280" cy="13716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7" name="Line 15"/>
          <p:cNvSpPr/>
          <p:nvPr/>
        </p:nvSpPr>
        <p:spPr>
          <a:xfrm>
            <a:off x="4389120" y="4389120"/>
            <a:ext cx="1554480" cy="18288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8" name="Line 16"/>
          <p:cNvSpPr/>
          <p:nvPr/>
        </p:nvSpPr>
        <p:spPr>
          <a:xfrm>
            <a:off x="5029200" y="4114800"/>
            <a:ext cx="1554480" cy="18288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69" name="Line 17"/>
          <p:cNvSpPr/>
          <p:nvPr/>
        </p:nvSpPr>
        <p:spPr>
          <a:xfrm>
            <a:off x="5486400" y="3657600"/>
            <a:ext cx="1097280" cy="12801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370" name="Line 18"/>
          <p:cNvSpPr/>
          <p:nvPr/>
        </p:nvSpPr>
        <p:spPr>
          <a:xfrm>
            <a:off x="6035040" y="3363840"/>
            <a:ext cx="548640" cy="640080"/>
          </a:xfrm>
          <a:prstGeom prst="line">
            <a:avLst/>
          </a:prstGeom>
          <a:ln>
            <a:solidFill>
              <a:srgbClr val="000000"/>
            </a:solidFill>
          </a:ln>
        </p:spPr>
        <p:style>
          <a:lnRef idx="0">
            <a:scrgbClr r="0" g="0" b="0"/>
          </a:lnRef>
          <a:fillRef idx="0">
            <a:scrgbClr r="0" g="0" b="0"/>
          </a:fillRef>
          <a:effectRef idx="0">
            <a:scrgbClr r="0" g="0" b="0"/>
          </a:effectRef>
          <a:fontRef idx="minor"/>
        </p:style>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372" name="TextShape 2"/>
          <p:cNvSpPr txBox="1"/>
          <p:nvPr/>
        </p:nvSpPr>
        <p:spPr>
          <a:xfrm>
            <a:off x="504000" y="1769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We compute the F</a:t>
            </a:r>
            <a:r>
              <a:rPr lang="en-US" sz="3200" b="0" strike="noStrike" spc="-1" baseline="-25000" dirty="0">
                <a:solidFill>
                  <a:srgbClr val="000000"/>
                </a:solidFill>
                <a:uFill>
                  <a:solidFill>
                    <a:srgbClr val="FFFFFF"/>
                  </a:solidFill>
                </a:uFill>
                <a:latin typeface="Arial"/>
              </a:rPr>
              <a:t>β</a:t>
            </a:r>
            <a:r>
              <a:rPr lang="en-US" sz="3200" b="0" strike="noStrike" spc="-1" dirty="0">
                <a:solidFill>
                  <a:srgbClr val="000000"/>
                </a:solidFill>
                <a:uFill>
                  <a:solidFill>
                    <a:srgbClr val="FFFFFF"/>
                  </a:solidFill>
                </a:uFill>
                <a:latin typeface="Arial"/>
              </a:rPr>
              <a:t> score</a:t>
            </a:r>
            <a:endParaRPr lang="en-US" sz="3200" b="0" strike="noStrike" spc="-1" baseline="-25000"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The F</a:t>
            </a:r>
            <a:r>
              <a:rPr lang="en-US" sz="3200" b="0" strike="noStrike" spc="-1" baseline="-25000" dirty="0">
                <a:solidFill>
                  <a:srgbClr val="000000"/>
                </a:solidFill>
                <a:uFill>
                  <a:solidFill>
                    <a:srgbClr val="FFFFFF"/>
                  </a:solidFill>
                </a:uFill>
                <a:latin typeface="Arial"/>
              </a:rPr>
              <a:t>1</a:t>
            </a:r>
            <a:r>
              <a:rPr lang="en-US" sz="3200" b="0" strike="noStrike" spc="-1" dirty="0">
                <a:solidFill>
                  <a:srgbClr val="000000"/>
                </a:solidFill>
                <a:uFill>
                  <a:solidFill>
                    <a:srgbClr val="FFFFFF"/>
                  </a:solidFill>
                </a:uFill>
                <a:latin typeface="Arial"/>
              </a:rPr>
              <a:t> score is the most commonly-used in practice:</a:t>
            </a:r>
          </a:p>
          <a:p>
            <a:pPr marL="565200" indent="-457200">
              <a:spcAft>
                <a:spcPts val="1414"/>
              </a:spcAft>
              <a:buClr>
                <a:srgbClr val="000000"/>
              </a:buClr>
              <a:buSzPct val="100000"/>
              <a:buFont typeface="Wingdings" pitchFamily="2" charset="2"/>
              <a:buChar char="Ø"/>
            </a:pPr>
            <a:r>
              <a:rPr lang="en-US" sz="3200" spc="-1" dirty="0">
                <a:solidFill>
                  <a:srgbClr val="000000"/>
                </a:solidFill>
                <a:uFill>
                  <a:solidFill>
                    <a:srgbClr val="FFFFFF"/>
                  </a:solidFill>
                </a:uFill>
                <a:latin typeface="Arial"/>
              </a:rPr>
              <a:t>Gives equal importance to precision and recall</a:t>
            </a:r>
            <a:endParaRPr lang="en-US" sz="3200" b="0" strike="noStrike" spc="-1" baseline="-25000" dirty="0">
              <a:solidFill>
                <a:srgbClr val="000000"/>
              </a:solidFill>
              <a:uFill>
                <a:solidFill>
                  <a:srgbClr val="FFFFFF"/>
                </a:solidFill>
              </a:uFill>
              <a:latin typeface="Arial"/>
            </a:endParaRPr>
          </a:p>
        </p:txBody>
      </p:sp>
      <p:pic>
        <p:nvPicPr>
          <p:cNvPr id="373" name="Picture 372"/>
          <p:cNvPicPr/>
          <p:nvPr/>
        </p:nvPicPr>
        <p:blipFill>
          <a:blip r:embed="rId2"/>
          <a:stretch/>
        </p:blipFill>
        <p:spPr>
          <a:xfrm>
            <a:off x="1139040" y="3298320"/>
            <a:ext cx="7764120" cy="127296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object detector?</a:t>
            </a:r>
          </a:p>
        </p:txBody>
      </p:sp>
      <p:sp>
        <p:nvSpPr>
          <p:cNvPr id="375"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Intersection over Union (Jaccard index)</a:t>
            </a:r>
          </a:p>
        </p:txBody>
      </p:sp>
      <p:pic>
        <p:nvPicPr>
          <p:cNvPr id="376" name="Picture 375"/>
          <p:cNvPicPr/>
          <p:nvPr/>
        </p:nvPicPr>
        <p:blipFill>
          <a:blip r:embed="rId2"/>
          <a:stretch/>
        </p:blipFill>
        <p:spPr>
          <a:xfrm>
            <a:off x="2297520" y="3070080"/>
            <a:ext cx="5492160" cy="3657600"/>
          </a:xfrm>
          <a:prstGeom prst="rect">
            <a:avLst/>
          </a:prstGeom>
          <a:ln>
            <a:noFill/>
          </a:ln>
        </p:spPr>
      </p:pic>
      <p:sp>
        <p:nvSpPr>
          <p:cNvPr id="377" name="CustomShape 3"/>
          <p:cNvSpPr/>
          <p:nvPr/>
        </p:nvSpPr>
        <p:spPr>
          <a:xfrm>
            <a:off x="2596320" y="4278240"/>
            <a:ext cx="3566160" cy="1665360"/>
          </a:xfrm>
          <a:prstGeom prst="rect">
            <a:avLst/>
          </a:prstGeom>
          <a:noFill/>
          <a:ln w="54720">
            <a:solidFill>
              <a:srgbClr val="E6FF00"/>
            </a:solidFill>
            <a:round/>
          </a:ln>
        </p:spPr>
        <p:style>
          <a:lnRef idx="0">
            <a:scrgbClr r="0" g="0" b="0"/>
          </a:lnRef>
          <a:fillRef idx="0">
            <a:scrgbClr r="0" g="0" b="0"/>
          </a:fillRef>
          <a:effectRef idx="0">
            <a:scrgbClr r="0" g="0" b="0"/>
          </a:effectRef>
          <a:fontRef idx="minor"/>
        </p:style>
      </p:sp>
      <p:sp>
        <p:nvSpPr>
          <p:cNvPr id="378" name="CustomShape 4"/>
          <p:cNvSpPr/>
          <p:nvPr/>
        </p:nvSpPr>
        <p:spPr>
          <a:xfrm>
            <a:off x="3291840" y="4754880"/>
            <a:ext cx="3566160" cy="1665360"/>
          </a:xfrm>
          <a:prstGeom prst="rect">
            <a:avLst/>
          </a:prstGeom>
          <a:noFill/>
          <a:ln w="54720">
            <a:solidFill>
              <a:srgbClr val="00AE00"/>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CustomShape 1"/>
          <p:cNvSpPr/>
          <p:nvPr/>
        </p:nvSpPr>
        <p:spPr>
          <a:xfrm>
            <a:off x="3327840" y="4782240"/>
            <a:ext cx="2843280" cy="1161360"/>
          </a:xfrm>
          <a:prstGeom prst="rect">
            <a:avLst/>
          </a:prstGeom>
          <a:solidFill>
            <a:srgbClr val="FF3333"/>
          </a:solidFill>
          <a:ln w="54720">
            <a:noFill/>
          </a:ln>
        </p:spPr>
        <p:style>
          <a:lnRef idx="0">
            <a:scrgbClr r="0" g="0" b="0"/>
          </a:lnRef>
          <a:fillRef idx="0">
            <a:scrgbClr r="0" g="0" b="0"/>
          </a:fillRef>
          <a:effectRef idx="0">
            <a:scrgbClr r="0" g="0" b="0"/>
          </a:effectRef>
          <a:fontRef idx="minor"/>
        </p:style>
      </p:sp>
      <p:sp>
        <p:nvSpPr>
          <p:cNvPr id="380" name="TextShape 2"/>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object detector?</a:t>
            </a:r>
          </a:p>
        </p:txBody>
      </p:sp>
      <p:sp>
        <p:nvSpPr>
          <p:cNvPr id="381" name="TextShape 3"/>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spc="-1" dirty="0">
                <a:solidFill>
                  <a:srgbClr val="000000"/>
                </a:solidFill>
                <a:uFill>
                  <a:solidFill>
                    <a:srgbClr val="FFFFFF"/>
                  </a:solidFill>
                </a:uFill>
              </a:rPr>
              <a:t>Intersection over Union (Jaccard index)</a:t>
            </a:r>
          </a:p>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Correct detection if </a:t>
            </a:r>
            <a:r>
              <a:rPr lang="en-US" sz="3200" b="0" strike="noStrike" spc="-1" dirty="0" err="1">
                <a:solidFill>
                  <a:srgbClr val="000000"/>
                </a:solidFill>
                <a:uFill>
                  <a:solidFill>
                    <a:srgbClr val="FFFFFF"/>
                  </a:solidFill>
                </a:uFill>
                <a:latin typeface="Arial"/>
              </a:rPr>
              <a:t>IoU</a:t>
            </a:r>
            <a:r>
              <a:rPr lang="en-US" sz="3200" b="0" strike="noStrike" spc="-1" dirty="0">
                <a:solidFill>
                  <a:srgbClr val="000000"/>
                </a:solidFill>
                <a:uFill>
                  <a:solidFill>
                    <a:srgbClr val="FFFFFF"/>
                  </a:solidFill>
                </a:uFill>
                <a:latin typeface="Arial"/>
              </a:rPr>
              <a:t>(A,B) &gt; 0.5</a:t>
            </a:r>
          </a:p>
        </p:txBody>
      </p:sp>
      <p:sp>
        <p:nvSpPr>
          <p:cNvPr id="382" name="CustomShape 4"/>
          <p:cNvSpPr/>
          <p:nvPr/>
        </p:nvSpPr>
        <p:spPr>
          <a:xfrm>
            <a:off x="2596320" y="4278240"/>
            <a:ext cx="3566160" cy="1665360"/>
          </a:xfrm>
          <a:prstGeom prst="rect">
            <a:avLst/>
          </a:prstGeom>
          <a:solidFill>
            <a:srgbClr val="FF8080">
              <a:alpha val="50000"/>
            </a:srgbClr>
          </a:solidFill>
          <a:ln w="54720">
            <a:solidFill>
              <a:srgbClr val="E6FF00"/>
            </a:solidFill>
            <a:round/>
          </a:ln>
        </p:spPr>
        <p:style>
          <a:lnRef idx="0">
            <a:scrgbClr r="0" g="0" b="0"/>
          </a:lnRef>
          <a:fillRef idx="0">
            <a:scrgbClr r="0" g="0" b="0"/>
          </a:fillRef>
          <a:effectRef idx="0">
            <a:scrgbClr r="0" g="0" b="0"/>
          </a:effectRef>
          <a:fontRef idx="minor"/>
        </p:style>
      </p:sp>
      <p:sp>
        <p:nvSpPr>
          <p:cNvPr id="383" name="CustomShape 5"/>
          <p:cNvSpPr/>
          <p:nvPr/>
        </p:nvSpPr>
        <p:spPr>
          <a:xfrm>
            <a:off x="3291840" y="4754880"/>
            <a:ext cx="3566160" cy="1665360"/>
          </a:xfrm>
          <a:prstGeom prst="rect">
            <a:avLst/>
          </a:prstGeom>
          <a:solidFill>
            <a:srgbClr val="FF8080">
              <a:alpha val="50000"/>
            </a:srgbClr>
          </a:solidFill>
          <a:ln w="54720">
            <a:solidFill>
              <a:srgbClr val="00AE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regression model?</a:t>
            </a:r>
          </a:p>
        </p:txBody>
      </p:sp>
      <p:sp>
        <p:nvSpPr>
          <p:cNvPr id="385" name="TextShape 2"/>
          <p:cNvSpPr txBox="1"/>
          <p:nvPr/>
        </p:nvSpPr>
        <p:spPr>
          <a:xfrm>
            <a:off x="504000" y="187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Mean squared error (MSE)</a:t>
            </a:r>
          </a:p>
        </p:txBody>
      </p:sp>
      <p:pic>
        <p:nvPicPr>
          <p:cNvPr id="386" name="Picture 385"/>
          <p:cNvPicPr/>
          <p:nvPr/>
        </p:nvPicPr>
        <p:blipFill>
          <a:blip r:embed="rId2"/>
          <a:stretch/>
        </p:blipFill>
        <p:spPr>
          <a:xfrm>
            <a:off x="2743200" y="3671280"/>
            <a:ext cx="3840480" cy="3771360"/>
          </a:xfrm>
          <a:prstGeom prst="rect">
            <a:avLst/>
          </a:prstGeom>
          <a:ln>
            <a:noFill/>
          </a:ln>
        </p:spPr>
      </p:pic>
      <p:pic>
        <p:nvPicPr>
          <p:cNvPr id="387" name="Picture 386"/>
          <p:cNvPicPr/>
          <p:nvPr/>
        </p:nvPicPr>
        <p:blipFill>
          <a:blip r:embed="rId3"/>
          <a:stretch/>
        </p:blipFill>
        <p:spPr>
          <a:xfrm>
            <a:off x="2885040" y="2527200"/>
            <a:ext cx="4155840" cy="109692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563480"/>
            <a:ext cx="9071640" cy="5543902"/>
          </a:xfrm>
        </p:spPr>
        <p:txBody>
          <a:bodyPr/>
          <a:lstStyle/>
          <a:p>
            <a:pPr marL="457200" indent="-457200">
              <a:buFont typeface="Arial" panose="020B0604020202020204" pitchFamily="34" charset="0"/>
              <a:buChar char="•"/>
            </a:pPr>
            <a:r>
              <a:rPr lang="en-US" sz="2600" b="1" dirty="0"/>
              <a:t>Training data</a:t>
            </a:r>
          </a:p>
          <a:p>
            <a:pPr marL="457200" indent="-457200">
              <a:buFont typeface="Arial" panose="020B0604020202020204" pitchFamily="34" charset="0"/>
              <a:buChar char="•"/>
            </a:pPr>
            <a:endParaRPr lang="en-US" sz="1200" b="1" dirty="0"/>
          </a:p>
          <a:p>
            <a:pPr marL="457200" indent="-457200">
              <a:buFont typeface="Wingdings" pitchFamily="2" charset="2"/>
              <a:buChar char="Ø"/>
            </a:pPr>
            <a:r>
              <a:rPr lang="en-US" sz="2600" dirty="0"/>
              <a:t>Banana language: </a:t>
            </a:r>
          </a:p>
          <a:p>
            <a:pPr marL="457200" lvl="1"/>
            <a:r>
              <a:rPr lang="en-US" sz="2600" dirty="0" err="1"/>
              <a:t>baboi</a:t>
            </a:r>
            <a:r>
              <a:rPr lang="en-US" sz="2600" dirty="0"/>
              <a:t>, </a:t>
            </a:r>
            <a:r>
              <a:rPr lang="en-US" sz="2600" dirty="0" err="1"/>
              <a:t>bananonina</a:t>
            </a:r>
            <a:r>
              <a:rPr lang="en-US" sz="2600" dirty="0"/>
              <a:t>, bello, </a:t>
            </a:r>
            <a:r>
              <a:rPr lang="en-US" sz="2600" dirty="0" err="1"/>
              <a:t>hana</a:t>
            </a:r>
            <a:r>
              <a:rPr lang="en-US" sz="2600" dirty="0"/>
              <a:t>, stupa</a:t>
            </a:r>
          </a:p>
          <a:p>
            <a:pPr marL="457200" lvl="1" indent="-457200">
              <a:buFont typeface="Wingdings" pitchFamily="2" charset="2"/>
              <a:buChar char="Ø"/>
            </a:pPr>
            <a:endParaRPr lang="en-US" sz="1200" dirty="0"/>
          </a:p>
          <a:p>
            <a:pPr marL="457200" lvl="1" indent="-457200">
              <a:buFont typeface="Wingdings" pitchFamily="2" charset="2"/>
              <a:buChar char="Ø"/>
            </a:pPr>
            <a:r>
              <a:rPr lang="en-US" sz="2600" dirty="0"/>
              <a:t>Furbish: </a:t>
            </a:r>
          </a:p>
          <a:p>
            <a:pPr marL="457200" lvl="1"/>
            <a:r>
              <a:rPr lang="en-US" sz="2600" dirty="0"/>
              <a:t>doo, dah, </a:t>
            </a:r>
            <a:r>
              <a:rPr lang="en-US" sz="2600" dirty="0" err="1"/>
              <a:t>toh</a:t>
            </a:r>
            <a:r>
              <a:rPr lang="en-US" sz="2600" dirty="0"/>
              <a:t>, </a:t>
            </a:r>
            <a:r>
              <a:rPr lang="en-US" sz="2600" dirty="0" err="1"/>
              <a:t>yoo</a:t>
            </a:r>
            <a:r>
              <a:rPr lang="en-US" sz="2600" dirty="0"/>
              <a:t>, dah-boo, </a:t>
            </a:r>
            <a:r>
              <a:rPr lang="en-US" sz="2600" dirty="0" err="1"/>
              <a:t>ee-tay</a:t>
            </a: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b="1" dirty="0"/>
              <a:t>Test data</a:t>
            </a:r>
          </a:p>
          <a:p>
            <a:pPr marL="457200" indent="-457200">
              <a:buFont typeface="Arial" panose="020B0604020202020204" pitchFamily="34" charset="0"/>
              <a:buChar char="•"/>
            </a:pPr>
            <a:endParaRPr lang="en-US" sz="1200" b="1" dirty="0"/>
          </a:p>
          <a:p>
            <a:pPr marL="457200" indent="-457200">
              <a:buFont typeface="Wingdings" pitchFamily="2" charset="2"/>
              <a:buChar char="Ø"/>
            </a:pPr>
            <a:r>
              <a:rPr lang="en-US" sz="2600" dirty="0"/>
              <a:t>gelato</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What is the language?</a:t>
            </a:r>
          </a:p>
          <a:p>
            <a:pPr marL="457200" indent="-457200">
              <a:buFont typeface="Arial" panose="020B0604020202020204" pitchFamily="34" charset="0"/>
              <a:buChar char="•"/>
            </a:pPr>
            <a:r>
              <a:rPr lang="en-US" sz="2600" dirty="0"/>
              <a:t>Why?</a:t>
            </a:r>
          </a:p>
          <a:p>
            <a:pPr marL="457200" indent="-457200">
              <a:buFont typeface="Arial" panose="020B0604020202020204" pitchFamily="34" charset="0"/>
              <a:buChar char="•"/>
            </a:pPr>
            <a:r>
              <a:rPr lang="en-US" sz="2600" dirty="0">
                <a:solidFill>
                  <a:srgbClr val="FF0000"/>
                </a:solidFill>
              </a:rPr>
              <a:t>Learning is hard without establishing the hypothesis class!</a:t>
            </a:r>
          </a:p>
        </p:txBody>
      </p:sp>
      <p:sp>
        <p:nvSpPr>
          <p:cNvPr id="2" name="Title 1"/>
          <p:cNvSpPr>
            <a:spLocks noGrp="1"/>
          </p:cNvSpPr>
          <p:nvPr>
            <p:ph type="title"/>
          </p:nvPr>
        </p:nvSpPr>
        <p:spPr/>
        <p:txBody>
          <a:bodyPr/>
          <a:lstStyle/>
          <a:p>
            <a:pPr algn="ctr"/>
            <a:r>
              <a:rPr lang="en-US" sz="3600" dirty="0"/>
              <a:t>Classification into Banana or Furbish</a:t>
            </a:r>
          </a:p>
        </p:txBody>
      </p:sp>
      <p:pic>
        <p:nvPicPr>
          <p:cNvPr id="7" name="Picture 6">
            <a:extLst>
              <a:ext uri="{FF2B5EF4-FFF2-40B4-BE49-F238E27FC236}">
                <a16:creationId xmlns:a16="http://schemas.microsoft.com/office/drawing/2014/main" id="{6FDE3F74-EE82-C843-95C1-65BE95020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928" y="1441968"/>
            <a:ext cx="1884219" cy="1884219"/>
          </a:xfrm>
          <a:prstGeom prst="rect">
            <a:avLst/>
          </a:prstGeom>
        </p:spPr>
      </p:pic>
      <p:pic>
        <p:nvPicPr>
          <p:cNvPr id="9" name="Picture 8">
            <a:extLst>
              <a:ext uri="{FF2B5EF4-FFF2-40B4-BE49-F238E27FC236}">
                <a16:creationId xmlns:a16="http://schemas.microsoft.com/office/drawing/2014/main" id="{33250C34-1A40-8C45-BFD1-5671D4885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054" y="3476338"/>
            <a:ext cx="2004937" cy="2014394"/>
          </a:xfrm>
          <a:prstGeom prst="rect">
            <a:avLst/>
          </a:prstGeom>
        </p:spPr>
      </p:pic>
    </p:spTree>
    <p:extLst>
      <p:ext uri="{BB962C8B-B14F-4D97-AF65-F5344CB8AC3E}">
        <p14:creationId xmlns:p14="http://schemas.microsoft.com/office/powerpoint/2010/main" val="1013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regression model?</a:t>
            </a:r>
          </a:p>
        </p:txBody>
      </p:sp>
      <p:sp>
        <p:nvSpPr>
          <p:cNvPr id="389"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spc="-1" dirty="0">
                <a:solidFill>
                  <a:srgbClr val="000000"/>
                </a:solidFill>
                <a:uFill>
                  <a:solidFill>
                    <a:srgbClr val="FFFFFF"/>
                  </a:solidFill>
                </a:uFill>
                <a:latin typeface="Arial"/>
              </a:rPr>
              <a:t>Order of difficulty according to humans</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spc="-1" dirty="0">
                <a:solidFill>
                  <a:srgbClr val="000000"/>
                </a:solidFill>
                <a:uFill>
                  <a:solidFill>
                    <a:srgbClr val="FFFFFF"/>
                  </a:solidFill>
                </a:uFill>
              </a:rPr>
              <a:t>Order of difficulty predicted by system</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390" name="Picture 389"/>
          <p:cNvPicPr/>
          <p:nvPr/>
        </p:nvPicPr>
        <p:blipFill>
          <a:blip r:embed="rId2"/>
          <a:stretch/>
        </p:blipFill>
        <p:spPr>
          <a:xfrm>
            <a:off x="486720" y="2926080"/>
            <a:ext cx="1596960" cy="1463040"/>
          </a:xfrm>
          <a:prstGeom prst="rect">
            <a:avLst/>
          </a:prstGeom>
          <a:ln>
            <a:noFill/>
          </a:ln>
        </p:spPr>
      </p:pic>
      <p:pic>
        <p:nvPicPr>
          <p:cNvPr id="391" name="Picture 390"/>
          <p:cNvPicPr/>
          <p:nvPr/>
        </p:nvPicPr>
        <p:blipFill>
          <a:blip r:embed="rId3"/>
          <a:stretch/>
        </p:blipFill>
        <p:spPr>
          <a:xfrm>
            <a:off x="2262240" y="2934360"/>
            <a:ext cx="1085040" cy="1446480"/>
          </a:xfrm>
          <a:prstGeom prst="rect">
            <a:avLst/>
          </a:prstGeom>
          <a:ln>
            <a:noFill/>
          </a:ln>
        </p:spPr>
      </p:pic>
      <p:pic>
        <p:nvPicPr>
          <p:cNvPr id="392" name="Picture 391"/>
          <p:cNvPicPr/>
          <p:nvPr/>
        </p:nvPicPr>
        <p:blipFill>
          <a:blip r:embed="rId4"/>
          <a:stretch/>
        </p:blipFill>
        <p:spPr>
          <a:xfrm>
            <a:off x="3512520" y="2930040"/>
            <a:ext cx="1940760" cy="1455480"/>
          </a:xfrm>
          <a:prstGeom prst="rect">
            <a:avLst/>
          </a:prstGeom>
          <a:ln>
            <a:noFill/>
          </a:ln>
        </p:spPr>
      </p:pic>
      <p:pic>
        <p:nvPicPr>
          <p:cNvPr id="393" name="Picture 392"/>
          <p:cNvPicPr/>
          <p:nvPr/>
        </p:nvPicPr>
        <p:blipFill>
          <a:blip r:embed="rId5"/>
          <a:stretch/>
        </p:blipFill>
        <p:spPr>
          <a:xfrm>
            <a:off x="5600160" y="2930040"/>
            <a:ext cx="1940760" cy="1455480"/>
          </a:xfrm>
          <a:prstGeom prst="rect">
            <a:avLst/>
          </a:prstGeom>
          <a:ln>
            <a:noFill/>
          </a:ln>
        </p:spPr>
      </p:pic>
      <p:pic>
        <p:nvPicPr>
          <p:cNvPr id="394" name="Picture 393"/>
          <p:cNvPicPr/>
          <p:nvPr/>
        </p:nvPicPr>
        <p:blipFill>
          <a:blip r:embed="rId6"/>
          <a:stretch/>
        </p:blipFill>
        <p:spPr>
          <a:xfrm>
            <a:off x="7703280" y="2937600"/>
            <a:ext cx="1920240" cy="1440000"/>
          </a:xfrm>
          <a:prstGeom prst="rect">
            <a:avLst/>
          </a:prstGeom>
          <a:ln>
            <a:noFill/>
          </a:ln>
        </p:spPr>
      </p:pic>
      <p:pic>
        <p:nvPicPr>
          <p:cNvPr id="395" name="Picture 394"/>
          <p:cNvPicPr/>
          <p:nvPr/>
        </p:nvPicPr>
        <p:blipFill>
          <a:blip r:embed="rId2"/>
          <a:stretch/>
        </p:blipFill>
        <p:spPr>
          <a:xfrm>
            <a:off x="1728000" y="5666400"/>
            <a:ext cx="1596960" cy="1463040"/>
          </a:xfrm>
          <a:prstGeom prst="rect">
            <a:avLst/>
          </a:prstGeom>
          <a:ln>
            <a:noFill/>
          </a:ln>
        </p:spPr>
      </p:pic>
      <p:pic>
        <p:nvPicPr>
          <p:cNvPr id="396" name="Picture 395"/>
          <p:cNvPicPr/>
          <p:nvPr/>
        </p:nvPicPr>
        <p:blipFill>
          <a:blip r:embed="rId3"/>
          <a:stretch/>
        </p:blipFill>
        <p:spPr>
          <a:xfrm>
            <a:off x="479520" y="5674680"/>
            <a:ext cx="1085040" cy="1446480"/>
          </a:xfrm>
          <a:prstGeom prst="rect">
            <a:avLst/>
          </a:prstGeom>
          <a:ln>
            <a:noFill/>
          </a:ln>
        </p:spPr>
      </p:pic>
      <p:pic>
        <p:nvPicPr>
          <p:cNvPr id="397" name="Picture 396"/>
          <p:cNvPicPr/>
          <p:nvPr/>
        </p:nvPicPr>
        <p:blipFill>
          <a:blip r:embed="rId4"/>
          <a:stretch/>
        </p:blipFill>
        <p:spPr>
          <a:xfrm>
            <a:off x="3493800" y="5670360"/>
            <a:ext cx="1940760" cy="1455480"/>
          </a:xfrm>
          <a:prstGeom prst="rect">
            <a:avLst/>
          </a:prstGeom>
          <a:ln>
            <a:noFill/>
          </a:ln>
        </p:spPr>
      </p:pic>
      <p:pic>
        <p:nvPicPr>
          <p:cNvPr id="398" name="Picture 397"/>
          <p:cNvPicPr/>
          <p:nvPr/>
        </p:nvPicPr>
        <p:blipFill>
          <a:blip r:embed="rId5"/>
          <a:stretch/>
        </p:blipFill>
        <p:spPr>
          <a:xfrm>
            <a:off x="7705440" y="5670360"/>
            <a:ext cx="1940760" cy="1455480"/>
          </a:xfrm>
          <a:prstGeom prst="rect">
            <a:avLst/>
          </a:prstGeom>
          <a:ln>
            <a:noFill/>
          </a:ln>
        </p:spPr>
      </p:pic>
      <p:pic>
        <p:nvPicPr>
          <p:cNvPr id="399" name="Picture 398"/>
          <p:cNvPicPr/>
          <p:nvPr/>
        </p:nvPicPr>
        <p:blipFill>
          <a:blip r:embed="rId6"/>
          <a:stretch/>
        </p:blipFill>
        <p:spPr>
          <a:xfrm>
            <a:off x="5596560" y="5677920"/>
            <a:ext cx="1920240" cy="1440000"/>
          </a:xfrm>
          <a:prstGeom prst="rect">
            <a:avLst/>
          </a:prstGeom>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regression model?</a:t>
            </a:r>
          </a:p>
        </p:txBody>
      </p:sp>
      <p:sp>
        <p:nvSpPr>
          <p:cNvPr id="401"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Kendall Tau correlation:</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Ordinal measure based on counting concordant (P) and discordant (Q) pairs:</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402" name="Picture 401"/>
          <p:cNvPicPr/>
          <p:nvPr/>
        </p:nvPicPr>
        <p:blipFill>
          <a:blip r:embed="rId2"/>
          <a:stretch/>
        </p:blipFill>
        <p:spPr>
          <a:xfrm>
            <a:off x="3923640" y="2704320"/>
            <a:ext cx="2258280" cy="1338480"/>
          </a:xfrm>
          <a:prstGeom prst="rect">
            <a:avLst/>
          </a:prstGeom>
          <a:ln>
            <a:noFill/>
          </a:ln>
        </p:spPr>
      </p:pic>
      <p:pic>
        <p:nvPicPr>
          <p:cNvPr id="403" name="Picture 402"/>
          <p:cNvPicPr/>
          <p:nvPr/>
        </p:nvPicPr>
        <p:blipFill>
          <a:blip r:embed="rId3"/>
          <a:stretch/>
        </p:blipFill>
        <p:spPr>
          <a:xfrm>
            <a:off x="1392120" y="5466960"/>
            <a:ext cx="7512480" cy="584640"/>
          </a:xfrm>
          <a:prstGeom prst="rect">
            <a:avLst/>
          </a:prstGeom>
          <a:ln>
            <a:noFill/>
          </a:ln>
        </p:spPr>
      </p:pic>
      <p:pic>
        <p:nvPicPr>
          <p:cNvPr id="404" name="Picture 403"/>
          <p:cNvPicPr/>
          <p:nvPr/>
        </p:nvPicPr>
        <p:blipFill>
          <a:blip r:embed="rId4"/>
          <a:stretch/>
        </p:blipFill>
        <p:spPr>
          <a:xfrm>
            <a:off x="1378800" y="6309360"/>
            <a:ext cx="7582320" cy="605520"/>
          </a:xfrm>
          <a:prstGeom prst="rect">
            <a:avLst/>
          </a:prstGeom>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regression model?</a:t>
            </a:r>
          </a:p>
        </p:txBody>
      </p:sp>
      <p:sp>
        <p:nvSpPr>
          <p:cNvPr id="406"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spc="-1" dirty="0">
                <a:solidFill>
                  <a:srgbClr val="000000"/>
                </a:solidFill>
                <a:uFill>
                  <a:solidFill>
                    <a:srgbClr val="FFFFFF"/>
                  </a:solidFill>
                </a:uFill>
              </a:rPr>
              <a:t>Order of difficulty according to humans</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Concordant with order predicted by the system</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407" name="Picture 406"/>
          <p:cNvPicPr/>
          <p:nvPr/>
        </p:nvPicPr>
        <p:blipFill>
          <a:blip r:embed="rId2"/>
          <a:stretch/>
        </p:blipFill>
        <p:spPr>
          <a:xfrm>
            <a:off x="486720" y="2926080"/>
            <a:ext cx="1596960" cy="1463040"/>
          </a:xfrm>
          <a:prstGeom prst="rect">
            <a:avLst/>
          </a:prstGeom>
          <a:ln>
            <a:noFill/>
          </a:ln>
        </p:spPr>
      </p:pic>
      <p:pic>
        <p:nvPicPr>
          <p:cNvPr id="408" name="Picture 407"/>
          <p:cNvPicPr/>
          <p:nvPr/>
        </p:nvPicPr>
        <p:blipFill>
          <a:blip r:embed="rId3"/>
          <a:stretch/>
        </p:blipFill>
        <p:spPr>
          <a:xfrm>
            <a:off x="7703280" y="2937600"/>
            <a:ext cx="1920240" cy="1440000"/>
          </a:xfrm>
          <a:prstGeom prst="rect">
            <a:avLst/>
          </a:prstGeom>
          <a:ln>
            <a:noFill/>
          </a:ln>
        </p:spPr>
      </p:pic>
      <p:pic>
        <p:nvPicPr>
          <p:cNvPr id="409" name="Picture 408"/>
          <p:cNvPicPr/>
          <p:nvPr/>
        </p:nvPicPr>
        <p:blipFill>
          <a:blip r:embed="rId2"/>
          <a:stretch/>
        </p:blipFill>
        <p:spPr>
          <a:xfrm>
            <a:off x="1728000" y="5666400"/>
            <a:ext cx="1596960" cy="1463040"/>
          </a:xfrm>
          <a:prstGeom prst="rect">
            <a:avLst/>
          </a:prstGeom>
          <a:ln>
            <a:noFill/>
          </a:ln>
        </p:spPr>
      </p:pic>
      <p:pic>
        <p:nvPicPr>
          <p:cNvPr id="410" name="Picture 409"/>
          <p:cNvPicPr/>
          <p:nvPr/>
        </p:nvPicPr>
        <p:blipFill>
          <a:blip r:embed="rId3"/>
          <a:stretch/>
        </p:blipFill>
        <p:spPr>
          <a:xfrm>
            <a:off x="5596560" y="5677920"/>
            <a:ext cx="1920240" cy="1440000"/>
          </a:xfrm>
          <a:prstGeom prst="rect">
            <a:avLst/>
          </a:prstGeom>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regression model?</a:t>
            </a:r>
          </a:p>
        </p:txBody>
      </p:sp>
      <p:sp>
        <p:nvSpPr>
          <p:cNvPr id="412"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spc="-1" dirty="0">
                <a:solidFill>
                  <a:srgbClr val="000000"/>
                </a:solidFill>
                <a:uFill>
                  <a:solidFill>
                    <a:srgbClr val="FFFFFF"/>
                  </a:solidFill>
                </a:uFill>
              </a:rPr>
              <a:t>Order of difficulty according to humans</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spc="-1" dirty="0">
                <a:solidFill>
                  <a:srgbClr val="000000"/>
                </a:solidFill>
                <a:uFill>
                  <a:solidFill>
                    <a:srgbClr val="FFFFFF"/>
                  </a:solidFill>
                </a:uFill>
              </a:rPr>
              <a:t>Discordant with order predicted by the system</a:t>
            </a: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413" name="Picture 412"/>
          <p:cNvPicPr/>
          <p:nvPr/>
        </p:nvPicPr>
        <p:blipFill>
          <a:blip r:embed="rId2"/>
          <a:stretch/>
        </p:blipFill>
        <p:spPr>
          <a:xfrm>
            <a:off x="486720" y="2926080"/>
            <a:ext cx="1596960" cy="1463040"/>
          </a:xfrm>
          <a:prstGeom prst="rect">
            <a:avLst/>
          </a:prstGeom>
          <a:ln>
            <a:noFill/>
          </a:ln>
        </p:spPr>
      </p:pic>
      <p:pic>
        <p:nvPicPr>
          <p:cNvPr id="414" name="Picture 413"/>
          <p:cNvPicPr/>
          <p:nvPr/>
        </p:nvPicPr>
        <p:blipFill>
          <a:blip r:embed="rId3"/>
          <a:stretch/>
        </p:blipFill>
        <p:spPr>
          <a:xfrm>
            <a:off x="2262240" y="2934360"/>
            <a:ext cx="1085040" cy="1446480"/>
          </a:xfrm>
          <a:prstGeom prst="rect">
            <a:avLst/>
          </a:prstGeom>
          <a:ln>
            <a:noFill/>
          </a:ln>
        </p:spPr>
      </p:pic>
      <p:pic>
        <p:nvPicPr>
          <p:cNvPr id="415" name="Picture 414"/>
          <p:cNvPicPr/>
          <p:nvPr/>
        </p:nvPicPr>
        <p:blipFill>
          <a:blip r:embed="rId2"/>
          <a:stretch/>
        </p:blipFill>
        <p:spPr>
          <a:xfrm>
            <a:off x="1728000" y="5666400"/>
            <a:ext cx="1596960" cy="1463040"/>
          </a:xfrm>
          <a:prstGeom prst="rect">
            <a:avLst/>
          </a:prstGeom>
          <a:ln>
            <a:noFill/>
          </a:ln>
        </p:spPr>
      </p:pic>
      <p:pic>
        <p:nvPicPr>
          <p:cNvPr id="416" name="Picture 415"/>
          <p:cNvPicPr/>
          <p:nvPr/>
        </p:nvPicPr>
        <p:blipFill>
          <a:blip r:embed="rId3"/>
          <a:stretch/>
        </p:blipFill>
        <p:spPr>
          <a:xfrm>
            <a:off x="479520" y="5674680"/>
            <a:ext cx="1085040" cy="1446480"/>
          </a:xfrm>
          <a:prstGeom prst="rect">
            <a:avLst/>
          </a:prstGeom>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regression model?</a:t>
            </a:r>
          </a:p>
        </p:txBody>
      </p:sp>
      <p:sp>
        <p:nvSpPr>
          <p:cNvPr id="418"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What is the value of Kendall Tau correlation?</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P = ?, Q =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419" name="Picture 418"/>
          <p:cNvPicPr/>
          <p:nvPr/>
        </p:nvPicPr>
        <p:blipFill>
          <a:blip r:embed="rId2"/>
          <a:stretch/>
        </p:blipFill>
        <p:spPr>
          <a:xfrm>
            <a:off x="486720" y="2926080"/>
            <a:ext cx="1596960" cy="1463040"/>
          </a:xfrm>
          <a:prstGeom prst="rect">
            <a:avLst/>
          </a:prstGeom>
          <a:ln>
            <a:noFill/>
          </a:ln>
        </p:spPr>
      </p:pic>
      <p:pic>
        <p:nvPicPr>
          <p:cNvPr id="420" name="Picture 419"/>
          <p:cNvPicPr/>
          <p:nvPr/>
        </p:nvPicPr>
        <p:blipFill>
          <a:blip r:embed="rId3"/>
          <a:stretch/>
        </p:blipFill>
        <p:spPr>
          <a:xfrm>
            <a:off x="2262240" y="2934360"/>
            <a:ext cx="1085040" cy="1446480"/>
          </a:xfrm>
          <a:prstGeom prst="rect">
            <a:avLst/>
          </a:prstGeom>
          <a:ln>
            <a:noFill/>
          </a:ln>
        </p:spPr>
      </p:pic>
      <p:pic>
        <p:nvPicPr>
          <p:cNvPr id="421" name="Picture 420"/>
          <p:cNvPicPr/>
          <p:nvPr/>
        </p:nvPicPr>
        <p:blipFill>
          <a:blip r:embed="rId4"/>
          <a:stretch/>
        </p:blipFill>
        <p:spPr>
          <a:xfrm>
            <a:off x="3512520" y="2930040"/>
            <a:ext cx="1940760" cy="1455480"/>
          </a:xfrm>
          <a:prstGeom prst="rect">
            <a:avLst/>
          </a:prstGeom>
          <a:ln>
            <a:noFill/>
          </a:ln>
        </p:spPr>
      </p:pic>
      <p:pic>
        <p:nvPicPr>
          <p:cNvPr id="422" name="Picture 421"/>
          <p:cNvPicPr/>
          <p:nvPr/>
        </p:nvPicPr>
        <p:blipFill>
          <a:blip r:embed="rId5"/>
          <a:stretch/>
        </p:blipFill>
        <p:spPr>
          <a:xfrm>
            <a:off x="5600160" y="2930040"/>
            <a:ext cx="1940760" cy="1455480"/>
          </a:xfrm>
          <a:prstGeom prst="rect">
            <a:avLst/>
          </a:prstGeom>
          <a:ln>
            <a:noFill/>
          </a:ln>
        </p:spPr>
      </p:pic>
      <p:pic>
        <p:nvPicPr>
          <p:cNvPr id="423" name="Picture 422"/>
          <p:cNvPicPr/>
          <p:nvPr/>
        </p:nvPicPr>
        <p:blipFill>
          <a:blip r:embed="rId6"/>
          <a:stretch/>
        </p:blipFill>
        <p:spPr>
          <a:xfrm>
            <a:off x="7703280" y="2937600"/>
            <a:ext cx="1920240" cy="1440000"/>
          </a:xfrm>
          <a:prstGeom prst="rect">
            <a:avLst/>
          </a:prstGeom>
          <a:ln>
            <a:noFill/>
          </a:ln>
        </p:spPr>
      </p:pic>
      <p:pic>
        <p:nvPicPr>
          <p:cNvPr id="424" name="Picture 423"/>
          <p:cNvPicPr/>
          <p:nvPr/>
        </p:nvPicPr>
        <p:blipFill>
          <a:blip r:embed="rId2"/>
          <a:stretch/>
        </p:blipFill>
        <p:spPr>
          <a:xfrm>
            <a:off x="1728000" y="5666400"/>
            <a:ext cx="1596960" cy="1463040"/>
          </a:xfrm>
          <a:prstGeom prst="rect">
            <a:avLst/>
          </a:prstGeom>
          <a:ln>
            <a:noFill/>
          </a:ln>
        </p:spPr>
      </p:pic>
      <p:pic>
        <p:nvPicPr>
          <p:cNvPr id="425" name="Picture 424"/>
          <p:cNvPicPr/>
          <p:nvPr/>
        </p:nvPicPr>
        <p:blipFill>
          <a:blip r:embed="rId3"/>
          <a:stretch/>
        </p:blipFill>
        <p:spPr>
          <a:xfrm>
            <a:off x="479520" y="5674680"/>
            <a:ext cx="1085040" cy="1446480"/>
          </a:xfrm>
          <a:prstGeom prst="rect">
            <a:avLst/>
          </a:prstGeom>
          <a:ln>
            <a:noFill/>
          </a:ln>
        </p:spPr>
      </p:pic>
      <p:pic>
        <p:nvPicPr>
          <p:cNvPr id="426" name="Picture 425"/>
          <p:cNvPicPr/>
          <p:nvPr/>
        </p:nvPicPr>
        <p:blipFill>
          <a:blip r:embed="rId4"/>
          <a:stretch/>
        </p:blipFill>
        <p:spPr>
          <a:xfrm>
            <a:off x="3493800" y="5670360"/>
            <a:ext cx="1940760" cy="1455480"/>
          </a:xfrm>
          <a:prstGeom prst="rect">
            <a:avLst/>
          </a:prstGeom>
          <a:ln>
            <a:noFill/>
          </a:ln>
        </p:spPr>
      </p:pic>
      <p:pic>
        <p:nvPicPr>
          <p:cNvPr id="427" name="Picture 426"/>
          <p:cNvPicPr/>
          <p:nvPr/>
        </p:nvPicPr>
        <p:blipFill>
          <a:blip r:embed="rId5"/>
          <a:stretch/>
        </p:blipFill>
        <p:spPr>
          <a:xfrm>
            <a:off x="7705440" y="5670360"/>
            <a:ext cx="1940760" cy="1455480"/>
          </a:xfrm>
          <a:prstGeom prst="rect">
            <a:avLst/>
          </a:prstGeom>
          <a:ln>
            <a:noFill/>
          </a:ln>
        </p:spPr>
      </p:pic>
      <p:pic>
        <p:nvPicPr>
          <p:cNvPr id="428" name="Picture 427"/>
          <p:cNvPicPr/>
          <p:nvPr/>
        </p:nvPicPr>
        <p:blipFill>
          <a:blip r:embed="rId6"/>
          <a:stretch/>
        </p:blipFill>
        <p:spPr>
          <a:xfrm>
            <a:off x="5596560" y="5677920"/>
            <a:ext cx="1920240" cy="1440000"/>
          </a:xfrm>
          <a:prstGeom prst="rect">
            <a:avLst/>
          </a:prstGeom>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regression model?</a:t>
            </a:r>
          </a:p>
        </p:txBody>
      </p:sp>
      <p:sp>
        <p:nvSpPr>
          <p:cNvPr id="430" name="TextShape 2"/>
          <p:cNvSpPr txBox="1"/>
          <p:nvPr/>
        </p:nvSpPr>
        <p:spPr>
          <a:xfrm>
            <a:off x="504000" y="2057040"/>
            <a:ext cx="9071640" cy="438444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2800" spc="-1">
                <a:solidFill>
                  <a:srgbClr val="000000"/>
                </a:solidFill>
                <a:uFill>
                  <a:solidFill>
                    <a:srgbClr val="FFFFFF"/>
                  </a:solidFill>
                </a:uFill>
              </a:rPr>
              <a:t>What is the value of Kendall Tau correlation?</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P = 8, Q = 2, Kendall Tau = (8-2) / 10 = 0.6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a:p>
            <a:endParaRPr lang="en-US" sz="2800" b="0" strike="noStrike" spc="-1" dirty="0">
              <a:solidFill>
                <a:srgbClr val="000000"/>
              </a:solidFill>
              <a:uFill>
                <a:solidFill>
                  <a:srgbClr val="FFFFFF"/>
                </a:solidFill>
              </a:uFill>
              <a:latin typeface="Arial"/>
            </a:endParaRPr>
          </a:p>
        </p:txBody>
      </p:sp>
      <p:pic>
        <p:nvPicPr>
          <p:cNvPr id="431" name="Picture 430"/>
          <p:cNvPicPr/>
          <p:nvPr/>
        </p:nvPicPr>
        <p:blipFill>
          <a:blip r:embed="rId2"/>
          <a:stretch/>
        </p:blipFill>
        <p:spPr>
          <a:xfrm>
            <a:off x="486720" y="2926080"/>
            <a:ext cx="1596960" cy="1463040"/>
          </a:xfrm>
          <a:prstGeom prst="rect">
            <a:avLst/>
          </a:prstGeom>
          <a:ln>
            <a:noFill/>
          </a:ln>
        </p:spPr>
      </p:pic>
      <p:pic>
        <p:nvPicPr>
          <p:cNvPr id="432" name="Picture 431"/>
          <p:cNvPicPr/>
          <p:nvPr/>
        </p:nvPicPr>
        <p:blipFill>
          <a:blip r:embed="rId3"/>
          <a:stretch/>
        </p:blipFill>
        <p:spPr>
          <a:xfrm>
            <a:off x="2262240" y="2934360"/>
            <a:ext cx="1085040" cy="1446480"/>
          </a:xfrm>
          <a:prstGeom prst="rect">
            <a:avLst/>
          </a:prstGeom>
          <a:ln>
            <a:noFill/>
          </a:ln>
        </p:spPr>
      </p:pic>
      <p:pic>
        <p:nvPicPr>
          <p:cNvPr id="433" name="Picture 432"/>
          <p:cNvPicPr/>
          <p:nvPr/>
        </p:nvPicPr>
        <p:blipFill>
          <a:blip r:embed="rId4"/>
          <a:stretch/>
        </p:blipFill>
        <p:spPr>
          <a:xfrm>
            <a:off x="3512520" y="2930040"/>
            <a:ext cx="1940760" cy="1455480"/>
          </a:xfrm>
          <a:prstGeom prst="rect">
            <a:avLst/>
          </a:prstGeom>
          <a:ln>
            <a:noFill/>
          </a:ln>
        </p:spPr>
      </p:pic>
      <p:pic>
        <p:nvPicPr>
          <p:cNvPr id="434" name="Picture 433"/>
          <p:cNvPicPr/>
          <p:nvPr/>
        </p:nvPicPr>
        <p:blipFill>
          <a:blip r:embed="rId5"/>
          <a:stretch/>
        </p:blipFill>
        <p:spPr>
          <a:xfrm>
            <a:off x="5600160" y="2930040"/>
            <a:ext cx="1940760" cy="1455480"/>
          </a:xfrm>
          <a:prstGeom prst="rect">
            <a:avLst/>
          </a:prstGeom>
          <a:ln>
            <a:noFill/>
          </a:ln>
        </p:spPr>
      </p:pic>
      <p:pic>
        <p:nvPicPr>
          <p:cNvPr id="435" name="Picture 434"/>
          <p:cNvPicPr/>
          <p:nvPr/>
        </p:nvPicPr>
        <p:blipFill>
          <a:blip r:embed="rId6"/>
          <a:stretch/>
        </p:blipFill>
        <p:spPr>
          <a:xfrm>
            <a:off x="7703280" y="2937600"/>
            <a:ext cx="1920240" cy="1440000"/>
          </a:xfrm>
          <a:prstGeom prst="rect">
            <a:avLst/>
          </a:prstGeom>
          <a:ln>
            <a:noFill/>
          </a:ln>
        </p:spPr>
      </p:pic>
      <p:pic>
        <p:nvPicPr>
          <p:cNvPr id="436" name="Picture 435"/>
          <p:cNvPicPr/>
          <p:nvPr/>
        </p:nvPicPr>
        <p:blipFill>
          <a:blip r:embed="rId2"/>
          <a:stretch/>
        </p:blipFill>
        <p:spPr>
          <a:xfrm>
            <a:off x="1728000" y="5666400"/>
            <a:ext cx="1596960" cy="1463040"/>
          </a:xfrm>
          <a:prstGeom prst="rect">
            <a:avLst/>
          </a:prstGeom>
          <a:ln>
            <a:noFill/>
          </a:ln>
        </p:spPr>
      </p:pic>
      <p:pic>
        <p:nvPicPr>
          <p:cNvPr id="437" name="Picture 436"/>
          <p:cNvPicPr/>
          <p:nvPr/>
        </p:nvPicPr>
        <p:blipFill>
          <a:blip r:embed="rId3"/>
          <a:stretch/>
        </p:blipFill>
        <p:spPr>
          <a:xfrm>
            <a:off x="479520" y="5674680"/>
            <a:ext cx="1085040" cy="1446480"/>
          </a:xfrm>
          <a:prstGeom prst="rect">
            <a:avLst/>
          </a:prstGeom>
          <a:ln>
            <a:noFill/>
          </a:ln>
        </p:spPr>
      </p:pic>
      <p:pic>
        <p:nvPicPr>
          <p:cNvPr id="438" name="Picture 437"/>
          <p:cNvPicPr/>
          <p:nvPr/>
        </p:nvPicPr>
        <p:blipFill>
          <a:blip r:embed="rId4"/>
          <a:stretch/>
        </p:blipFill>
        <p:spPr>
          <a:xfrm>
            <a:off x="3493800" y="5670360"/>
            <a:ext cx="1940760" cy="1455480"/>
          </a:xfrm>
          <a:prstGeom prst="rect">
            <a:avLst/>
          </a:prstGeom>
          <a:ln>
            <a:noFill/>
          </a:ln>
        </p:spPr>
      </p:pic>
      <p:pic>
        <p:nvPicPr>
          <p:cNvPr id="439" name="Picture 438"/>
          <p:cNvPicPr/>
          <p:nvPr/>
        </p:nvPicPr>
        <p:blipFill>
          <a:blip r:embed="rId5"/>
          <a:stretch/>
        </p:blipFill>
        <p:spPr>
          <a:xfrm>
            <a:off x="7705440" y="5670360"/>
            <a:ext cx="1940760" cy="1455480"/>
          </a:xfrm>
          <a:prstGeom prst="rect">
            <a:avLst/>
          </a:prstGeom>
          <a:ln>
            <a:noFill/>
          </a:ln>
        </p:spPr>
      </p:pic>
      <p:pic>
        <p:nvPicPr>
          <p:cNvPr id="440" name="Picture 439"/>
          <p:cNvPicPr/>
          <p:nvPr/>
        </p:nvPicPr>
        <p:blipFill>
          <a:blip r:embed="rId6"/>
          <a:stretch/>
        </p:blipFill>
        <p:spPr>
          <a:xfrm>
            <a:off x="5596560" y="5677920"/>
            <a:ext cx="1920240" cy="144000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690255"/>
            <a:ext cx="9071640" cy="5320145"/>
          </a:xfrm>
        </p:spPr>
        <p:txBody>
          <a:bodyPr/>
          <a:lstStyle/>
          <a:p>
            <a:pPr marL="457200" indent="-457200">
              <a:buFont typeface="Arial" panose="020B0604020202020204" pitchFamily="34" charset="0"/>
              <a:buChar char="•"/>
            </a:pPr>
            <a:r>
              <a:rPr lang="en-US" sz="2800" dirty="0"/>
              <a:t>What do we want?</a:t>
            </a:r>
          </a:p>
          <a:p>
            <a:pPr marL="457200" lvl="1" indent="-457200">
              <a:buFont typeface="Wingdings" pitchFamily="2" charset="2"/>
              <a:buChar char="Ø"/>
            </a:pPr>
            <a:r>
              <a:rPr lang="en-US" sz="2800" dirty="0"/>
              <a:t>Good performance (low loss) on training data? </a:t>
            </a:r>
          </a:p>
          <a:p>
            <a:pPr marL="457200" lvl="1" indent="-457200">
              <a:buFont typeface="Wingdings" pitchFamily="2" charset="2"/>
              <a:buChar char="Ø"/>
            </a:pPr>
            <a:r>
              <a:rPr lang="en-US" sz="2800" dirty="0"/>
              <a:t>No, good performance on </a:t>
            </a:r>
            <a:r>
              <a:rPr lang="en-US" sz="2800" dirty="0">
                <a:solidFill>
                  <a:srgbClr val="FF0000"/>
                </a:solidFill>
              </a:rPr>
              <a:t>unseen test data</a:t>
            </a:r>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Training Data:</a:t>
            </a:r>
          </a:p>
          <a:p>
            <a:pPr marL="457200" lvl="1" indent="-457200">
              <a:buFont typeface="Wingdings" pitchFamily="2" charset="2"/>
              <a:buChar char="Ø"/>
            </a:pPr>
            <a:r>
              <a:rPr lang="en-US" sz="2800" dirty="0"/>
              <a:t>{(x</a:t>
            </a:r>
            <a:r>
              <a:rPr lang="en-US" sz="2800" baseline="-25000" dirty="0"/>
              <a:t>1</a:t>
            </a:r>
            <a:r>
              <a:rPr lang="en-US" sz="2800" dirty="0"/>
              <a:t>,y</a:t>
            </a:r>
            <a:r>
              <a:rPr lang="en-US" sz="2800" baseline="-25000" dirty="0"/>
              <a:t>1</a:t>
            </a:r>
            <a:r>
              <a:rPr lang="en-US" sz="2800" dirty="0"/>
              <a:t>), (x</a:t>
            </a:r>
            <a:r>
              <a:rPr lang="en-US" sz="2800" baseline="-25000" dirty="0"/>
              <a:t>2</a:t>
            </a:r>
            <a:r>
              <a:rPr lang="en-US" sz="2800" dirty="0"/>
              <a:t>,y</a:t>
            </a:r>
            <a:r>
              <a:rPr lang="en-US" sz="2800" baseline="-25000" dirty="0"/>
              <a:t>2</a:t>
            </a:r>
            <a:r>
              <a:rPr lang="en-US" sz="2800" dirty="0"/>
              <a:t>), …, (</a:t>
            </a:r>
            <a:r>
              <a:rPr lang="en-US" sz="2800" dirty="0" err="1"/>
              <a:t>x</a:t>
            </a:r>
            <a:r>
              <a:rPr lang="en-US" sz="2800" baseline="-25000" dirty="0" err="1"/>
              <a:t>N</a:t>
            </a:r>
            <a:r>
              <a:rPr lang="en-US" sz="2800" dirty="0" err="1"/>
              <a:t>,y</a:t>
            </a:r>
            <a:r>
              <a:rPr lang="en-US" sz="2800" baseline="-25000" dirty="0" err="1"/>
              <a:t>N</a:t>
            </a:r>
            <a:r>
              <a:rPr lang="en-US" sz="2800" dirty="0"/>
              <a:t>)}</a:t>
            </a:r>
          </a:p>
          <a:p>
            <a:pPr marL="457200" lvl="1" indent="-457200">
              <a:buFont typeface="Wingdings" pitchFamily="2" charset="2"/>
              <a:buChar char="Ø"/>
            </a:pPr>
            <a:r>
              <a:rPr lang="en-US" sz="2800" dirty="0"/>
              <a:t>Given to us for learning the mapping function f</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Test Data:</a:t>
            </a:r>
          </a:p>
          <a:p>
            <a:pPr marL="457200" lvl="1" indent="-457200">
              <a:buFont typeface="Wingdings" pitchFamily="2" charset="2"/>
              <a:buChar char="Ø"/>
            </a:pPr>
            <a:r>
              <a:rPr lang="en-US" sz="2800" dirty="0"/>
              <a:t>{x</a:t>
            </a:r>
            <a:r>
              <a:rPr lang="en-US" sz="2800" baseline="-25000" dirty="0"/>
              <a:t>1</a:t>
            </a:r>
            <a:r>
              <a:rPr lang="en-US" sz="2800" dirty="0"/>
              <a:t>, x</a:t>
            </a:r>
            <a:r>
              <a:rPr lang="en-US" sz="2800" baseline="-25000" dirty="0"/>
              <a:t>2</a:t>
            </a:r>
            <a:r>
              <a:rPr lang="en-US" sz="2800" dirty="0"/>
              <a:t>, …, </a:t>
            </a:r>
            <a:r>
              <a:rPr lang="en-US" sz="2800" dirty="0" err="1"/>
              <a:t>x</a:t>
            </a:r>
            <a:r>
              <a:rPr lang="en-US" sz="2800" baseline="-25000" dirty="0" err="1"/>
              <a:t>M</a:t>
            </a:r>
            <a:r>
              <a:rPr lang="en-US" sz="2800" dirty="0"/>
              <a:t>}</a:t>
            </a:r>
          </a:p>
          <a:p>
            <a:pPr marL="457200" lvl="1" indent="-457200">
              <a:buFont typeface="Wingdings" pitchFamily="2" charset="2"/>
              <a:buChar char="Ø"/>
            </a:pPr>
            <a:r>
              <a:rPr lang="en-US" sz="2800" dirty="0"/>
              <a:t>Used to see if we have learnt anything </a:t>
            </a:r>
            <a:r>
              <a:rPr lang="ro-RO" sz="3600" dirty="0">
                <a:hlinkClick r:id="rId2"/>
              </a:rPr>
              <a:t>🙈</a:t>
            </a:r>
          </a:p>
        </p:txBody>
      </p:sp>
      <p:sp>
        <p:nvSpPr>
          <p:cNvPr id="2" name="Title 1"/>
          <p:cNvSpPr>
            <a:spLocks noGrp="1"/>
          </p:cNvSpPr>
          <p:nvPr>
            <p:ph type="title"/>
          </p:nvPr>
        </p:nvSpPr>
        <p:spPr/>
        <p:txBody>
          <a:bodyPr/>
          <a:lstStyle/>
          <a:p>
            <a:pPr algn="ctr"/>
            <a:r>
              <a:rPr lang="en-US" dirty="0"/>
              <a:t>Training versus Testing</a:t>
            </a:r>
          </a:p>
        </p:txBody>
      </p:sp>
    </p:spTree>
    <p:extLst>
      <p:ext uri="{BB962C8B-B14F-4D97-AF65-F5344CB8AC3E}">
        <p14:creationId xmlns:p14="http://schemas.microsoft.com/office/powerpoint/2010/main" val="38486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406196"/>
            <a:ext cx="9071640" cy="6153479"/>
          </a:xfrm>
        </p:spPr>
        <p:txBody>
          <a:bodyPr/>
          <a:lstStyle/>
          <a:p>
            <a:pPr marL="571500" indent="-571500">
              <a:buFont typeface="Arial" panose="020B0604020202020204" pitchFamily="34" charset="0"/>
              <a:buChar char="•"/>
            </a:pPr>
            <a:r>
              <a:rPr lang="en-US" sz="2600" dirty="0"/>
              <a:t>How do we measure performance?</a:t>
            </a:r>
          </a:p>
          <a:p>
            <a:endParaRPr lang="en-US" sz="2600" dirty="0"/>
          </a:p>
          <a:p>
            <a:pPr marL="571500" indent="-571500">
              <a:buFont typeface="Arial" panose="020B0604020202020204" pitchFamily="34" charset="0"/>
              <a:buChar char="•"/>
            </a:pPr>
            <a:r>
              <a:rPr lang="en-US" sz="2600" dirty="0"/>
              <a:t>Regression: </a:t>
            </a:r>
          </a:p>
          <a:p>
            <a:pPr marL="342900" lvl="1" indent="-342900">
              <a:buFont typeface="Wingdings" pitchFamily="2" charset="2"/>
              <a:buChar char="Ø"/>
            </a:pPr>
            <a:r>
              <a:rPr lang="en-US" sz="2600" dirty="0"/>
              <a:t>Mean Squared Error (MSE)</a:t>
            </a:r>
          </a:p>
          <a:p>
            <a:pPr marL="342900" lvl="1" indent="-342900">
              <a:buFont typeface="Wingdings" pitchFamily="2" charset="2"/>
              <a:buChar char="Ø"/>
            </a:pPr>
            <a:r>
              <a:rPr lang="en-US" sz="2600" dirty="0"/>
              <a:t>Mean Absolute Error (MAE)</a:t>
            </a:r>
          </a:p>
          <a:p>
            <a:pPr marL="571500" indent="-571500">
              <a:buFont typeface="Arial" panose="020B0604020202020204" pitchFamily="34" charset="0"/>
              <a:buChar char="•"/>
            </a:pPr>
            <a:endParaRPr lang="en-US" sz="2600" dirty="0"/>
          </a:p>
          <a:p>
            <a:pPr marL="571500" indent="-571500">
              <a:buFont typeface="Arial" panose="020B0604020202020204" pitchFamily="34" charset="0"/>
              <a:buChar char="•"/>
            </a:pPr>
            <a:r>
              <a:rPr lang="en-US" sz="2600" dirty="0"/>
              <a:t>Classification: </a:t>
            </a:r>
          </a:p>
          <a:p>
            <a:pPr marL="342900" lvl="1" indent="-342900">
              <a:buFont typeface="Wingdings" pitchFamily="2" charset="2"/>
              <a:buChar char="Ø"/>
            </a:pPr>
            <a:r>
              <a:rPr lang="en-US" sz="2600" dirty="0"/>
              <a:t>Misclassification rate</a:t>
            </a:r>
          </a:p>
          <a:p>
            <a:pPr marL="342900" lvl="1" indent="-342900">
              <a:buFont typeface="Wingdings" pitchFamily="2" charset="2"/>
              <a:buChar char="Ø"/>
            </a:pPr>
            <a:r>
              <a:rPr lang="en-US" sz="2600" dirty="0"/>
              <a:t>Weighted misclassification rate via a cost matrix</a:t>
            </a:r>
          </a:p>
          <a:p>
            <a:pPr marL="571500" indent="-571500">
              <a:buFont typeface="Wingdings" pitchFamily="2" charset="2"/>
              <a:buChar char="Ø"/>
            </a:pPr>
            <a:endParaRPr lang="en-US" sz="2600" dirty="0"/>
          </a:p>
          <a:p>
            <a:pPr marL="342900" lvl="1" indent="-342900">
              <a:buFont typeface="Wingdings" pitchFamily="2" charset="2"/>
              <a:buChar char="Ø"/>
            </a:pPr>
            <a:r>
              <a:rPr lang="en-US" sz="2600" dirty="0"/>
              <a:t>Binary classification:</a:t>
            </a:r>
          </a:p>
          <a:p>
            <a:pPr lvl="2"/>
            <a:r>
              <a:rPr lang="en-US" sz="2600" dirty="0"/>
              <a:t>True Positive, False Positive, True Negative, False Negative</a:t>
            </a:r>
          </a:p>
          <a:p>
            <a:pPr marL="342900" lvl="2" indent="-342900">
              <a:buFont typeface="Wingdings" pitchFamily="2" charset="2"/>
              <a:buChar char="Ø"/>
            </a:pPr>
            <a:endParaRPr lang="en-US" sz="2600" dirty="0"/>
          </a:p>
          <a:p>
            <a:pPr marL="342900" lvl="1" indent="-342900">
              <a:buFont typeface="Wingdings" pitchFamily="2" charset="2"/>
              <a:buChar char="Ø"/>
            </a:pPr>
            <a:r>
              <a:rPr lang="en-US" sz="2600" dirty="0"/>
              <a:t>Multi-class classification:</a:t>
            </a:r>
          </a:p>
          <a:p>
            <a:pPr lvl="2"/>
            <a:r>
              <a:rPr lang="en-US" sz="2600" dirty="0"/>
              <a:t>Confusion Matrix</a:t>
            </a:r>
          </a:p>
          <a:p>
            <a:pPr marL="285750" lvl="1" indent="-285750">
              <a:buFont typeface="Arial" panose="020B0604020202020204" pitchFamily="34" charset="0"/>
              <a:buChar char="•"/>
            </a:pPr>
            <a:endParaRPr lang="en-US" sz="2600" dirty="0"/>
          </a:p>
        </p:txBody>
      </p:sp>
      <p:sp>
        <p:nvSpPr>
          <p:cNvPr id="2" name="Title 1"/>
          <p:cNvSpPr>
            <a:spLocks noGrp="1"/>
          </p:cNvSpPr>
          <p:nvPr>
            <p:ph type="title"/>
          </p:nvPr>
        </p:nvSpPr>
        <p:spPr/>
        <p:txBody>
          <a:bodyPr/>
          <a:lstStyle/>
          <a:p>
            <a:pPr algn="ctr"/>
            <a:r>
              <a:rPr lang="en-US" dirty="0"/>
              <a:t>Loss / Error Functions</a:t>
            </a:r>
          </a:p>
        </p:txBody>
      </p:sp>
    </p:spTree>
    <p:extLst>
      <p:ext uri="{BB962C8B-B14F-4D97-AF65-F5344CB8AC3E}">
        <p14:creationId xmlns:p14="http://schemas.microsoft.com/office/powerpoint/2010/main" val="31399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13420</TotalTime>
  <Words>2876</Words>
  <Application>Microsoft Macintosh PowerPoint</Application>
  <PresentationFormat>Custom</PresentationFormat>
  <Paragraphs>774</Paragraphs>
  <Slides>75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Calibri</vt:lpstr>
      <vt:lpstr>Cambria Math</vt:lpstr>
      <vt:lpstr>cmsy10</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Basic Steps of Supervised Learning</vt:lpstr>
      <vt:lpstr>Classification into Banana or Furbish</vt:lpstr>
      <vt:lpstr>Training versus Testing</vt:lpstr>
      <vt:lpstr>Loss / Error Functions</vt:lpstr>
      <vt:lpstr>Errors</vt:lpstr>
      <vt:lpstr>Error Decomposition</vt:lpstr>
      <vt:lpstr>Error Decomposition</vt:lpstr>
      <vt:lpstr>Bias-Variance Trade-off</vt:lpstr>
      <vt:lpstr>Bias-Variance Trade-off</vt:lpstr>
      <vt:lpstr>Bias-Variance Trade-off</vt:lpstr>
      <vt:lpstr>PowerPoint Presentation</vt:lpstr>
      <vt:lpstr>PowerPoint Presentation</vt:lpstr>
      <vt:lpstr>PowerPoint Presentation</vt:lpstr>
      <vt:lpstr>Procedural View</vt:lpstr>
      <vt:lpstr>Statistical Estimation View</vt:lpstr>
      <vt:lpstr>Important Concepts</vt:lpstr>
      <vt:lpstr>Guarantees</vt:lpstr>
      <vt:lpstr>Probabilities (recap)</vt:lpstr>
      <vt:lpstr>Axioms of Probability (recap)</vt:lpstr>
      <vt:lpstr>Conditional Probabilities (recap)</vt:lpstr>
      <vt:lpstr>PowerPoint Presentation</vt:lpstr>
      <vt:lpstr>Bayes Rule</vt:lpstr>
      <vt:lpstr>Bayes Rule</vt:lpstr>
      <vt:lpstr>Monty Hall Problem</vt:lpstr>
      <vt:lpstr>Monty Hall Problem</vt:lpstr>
      <vt:lpstr>Monty Hall Problem</vt:lpstr>
      <vt:lpstr>Optimal classifier</vt:lpstr>
      <vt:lpstr>Optimal classifier</vt:lpstr>
      <vt:lpstr>Optimal classifier</vt:lpstr>
      <vt:lpstr>Independence to the rescue</vt:lpstr>
      <vt:lpstr>Naïve Bayes assumption</vt:lpstr>
      <vt:lpstr>Naïve Bayes classifier</vt:lpstr>
      <vt:lpstr>Estimating parameters of NB</vt:lpstr>
      <vt:lpstr>In-class demo</vt:lpstr>
      <vt:lpstr>Violating the NB assumption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Radu Ionescu</cp:lastModifiedBy>
  <cp:revision>474</cp:revision>
  <dcterms:created xsi:type="dcterms:W3CDTF">2016-10-12T16:27:10Z</dcterms:created>
  <dcterms:modified xsi:type="dcterms:W3CDTF">2019-10-10T11:09:29Z</dcterms:modified>
  <dc:language>en-US</dc:language>
</cp:coreProperties>
</file>